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4"/>
  </p:notesMasterIdLst>
  <p:sldIdLst>
    <p:sldId id="256" r:id="rId2"/>
    <p:sldId id="348" r:id="rId3"/>
    <p:sldId id="257" r:id="rId4"/>
    <p:sldId id="258" r:id="rId5"/>
    <p:sldId id="264" r:id="rId6"/>
    <p:sldId id="265" r:id="rId7"/>
    <p:sldId id="259" r:id="rId8"/>
    <p:sldId id="263" r:id="rId9"/>
    <p:sldId id="260" r:id="rId10"/>
    <p:sldId id="261"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62" r:id="rId36"/>
    <p:sldId id="290" r:id="rId37"/>
    <p:sldId id="291" r:id="rId38"/>
    <p:sldId id="309" r:id="rId39"/>
    <p:sldId id="293" r:id="rId40"/>
    <p:sldId id="292" r:id="rId41"/>
    <p:sldId id="294" r:id="rId42"/>
    <p:sldId id="295" r:id="rId43"/>
    <p:sldId id="296" r:id="rId44"/>
    <p:sldId id="297" r:id="rId45"/>
    <p:sldId id="299" r:id="rId46"/>
    <p:sldId id="300" r:id="rId47"/>
    <p:sldId id="301" r:id="rId48"/>
    <p:sldId id="302" r:id="rId49"/>
    <p:sldId id="303" r:id="rId50"/>
    <p:sldId id="304" r:id="rId51"/>
    <p:sldId id="305" r:id="rId52"/>
    <p:sldId id="306" r:id="rId53"/>
    <p:sldId id="307" r:id="rId54"/>
    <p:sldId id="308" r:id="rId55"/>
    <p:sldId id="314" r:id="rId56"/>
    <p:sldId id="313" r:id="rId57"/>
    <p:sldId id="310" r:id="rId58"/>
    <p:sldId id="311" r:id="rId59"/>
    <p:sldId id="312"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8" r:id="rId82"/>
    <p:sldId id="339" r:id="rId83"/>
    <p:sldId id="340" r:id="rId84"/>
    <p:sldId id="341" r:id="rId85"/>
    <p:sldId id="342" r:id="rId86"/>
    <p:sldId id="343" r:id="rId87"/>
    <p:sldId id="344" r:id="rId88"/>
    <p:sldId id="345" r:id="rId89"/>
    <p:sldId id="336" r:id="rId90"/>
    <p:sldId id="337" r:id="rId91"/>
    <p:sldId id="346" r:id="rId92"/>
    <p:sldId id="347"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 id="{9FAB1A27-6950-4577-A9AC-90C5BF385EEA}">
          <p14:sldIdLst>
            <p14:sldId id="256"/>
            <p14:sldId id="348"/>
          </p14:sldIdLst>
        </p14:section>
        <p14:section name="Collect data" id="{D121E4B5-014A-4C0F-BFC5-BB2874ACC0E1}">
          <p14:sldIdLst>
            <p14:sldId id="257"/>
            <p14:sldId id="258"/>
            <p14:sldId id="264"/>
            <p14:sldId id="265"/>
            <p14:sldId id="259"/>
            <p14:sldId id="263"/>
            <p14:sldId id="260"/>
            <p14:sldId id="261"/>
            <p14:sldId id="266"/>
            <p14:sldId id="267"/>
          </p14:sldIdLst>
        </p14:section>
        <p14:section name="Prepare data" id="{0E7B56A3-D32F-4FAD-B3D1-2575AC68FAF6}">
          <p14:sldIdLst>
            <p14:sldId id="268"/>
            <p14:sldId id="269"/>
            <p14:sldId id="270"/>
            <p14:sldId id="271"/>
            <p14:sldId id="272"/>
            <p14:sldId id="273"/>
            <p14:sldId id="275"/>
            <p14:sldId id="274"/>
            <p14:sldId id="276"/>
            <p14:sldId id="277"/>
            <p14:sldId id="278"/>
            <p14:sldId id="279"/>
            <p14:sldId id="280"/>
            <p14:sldId id="281"/>
            <p14:sldId id="282"/>
            <p14:sldId id="283"/>
            <p14:sldId id="285"/>
            <p14:sldId id="284"/>
            <p14:sldId id="286"/>
            <p14:sldId id="287"/>
            <p14:sldId id="288"/>
            <p14:sldId id="289"/>
            <p14:sldId id="262"/>
          </p14:sldIdLst>
        </p14:section>
        <p14:section name="Data modeling" id="{5AC55CEA-9F87-48AA-80A3-9F8AEACF6A55}">
          <p14:sldIdLst>
            <p14:sldId id="290"/>
            <p14:sldId id="291"/>
            <p14:sldId id="309"/>
            <p14:sldId id="293"/>
            <p14:sldId id="292"/>
            <p14:sldId id="294"/>
            <p14:sldId id="295"/>
            <p14:sldId id="296"/>
            <p14:sldId id="297"/>
            <p14:sldId id="299"/>
            <p14:sldId id="300"/>
            <p14:sldId id="301"/>
            <p14:sldId id="302"/>
            <p14:sldId id="303"/>
            <p14:sldId id="304"/>
            <p14:sldId id="305"/>
            <p14:sldId id="306"/>
            <p14:sldId id="307"/>
            <p14:sldId id="308"/>
          </p14:sldIdLst>
        </p14:section>
        <p14:section name="DAX" id="{965D2A07-4214-437B-9E13-136B95513064}">
          <p14:sldIdLst>
            <p14:sldId id="314"/>
            <p14:sldId id="313"/>
            <p14:sldId id="310"/>
            <p14:sldId id="311"/>
            <p14:sldId id="312"/>
            <p14:sldId id="315"/>
            <p14:sldId id="316"/>
            <p14:sldId id="317"/>
            <p14:sldId id="318"/>
          </p14:sldIdLst>
        </p14:section>
        <p14:section name="Report/Visualization" id="{9BDCB6A0-7B07-49AC-8637-24978EB760A3}">
          <p14:sldIdLst>
            <p14:sldId id="319"/>
            <p14:sldId id="320"/>
            <p14:sldId id="321"/>
            <p14:sldId id="322"/>
            <p14:sldId id="323"/>
            <p14:sldId id="324"/>
            <p14:sldId id="325"/>
            <p14:sldId id="326"/>
            <p14:sldId id="327"/>
            <p14:sldId id="328"/>
            <p14:sldId id="329"/>
            <p14:sldId id="330"/>
            <p14:sldId id="331"/>
            <p14:sldId id="332"/>
            <p14:sldId id="333"/>
            <p14:sldId id="334"/>
            <p14:sldId id="335"/>
          </p14:sldIdLst>
        </p14:section>
        <p14:section name="Project" id="{EA2A2908-9BA3-453A-AA3F-A491DCC0B433}">
          <p14:sldIdLst>
            <p14:sldId id="338"/>
            <p14:sldId id="339"/>
            <p14:sldId id="340"/>
            <p14:sldId id="341"/>
            <p14:sldId id="342"/>
            <p14:sldId id="343"/>
            <p14:sldId id="344"/>
            <p14:sldId id="345"/>
            <p14:sldId id="336"/>
            <p14:sldId id="337"/>
            <p14:sldId id="346"/>
            <p14:sldId id="3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D6596-9A24-4ED9-85A8-25324FF9595D}" v="5" dt="2023-10-27T00:13:11.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6357" autoAdjust="0"/>
  </p:normalViewPr>
  <p:slideViewPr>
    <p:cSldViewPr snapToGrid="0">
      <p:cViewPr varScale="1">
        <p:scale>
          <a:sx n="106" d="100"/>
          <a:sy n="106" d="100"/>
        </p:scale>
        <p:origin x="804" y="1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yu Zhu" userId="13cc7b25a6ca6aed" providerId="LiveId" clId="{DE5D6596-9A24-4ED9-85A8-25324FF9595D}"/>
    <pc:docChg chg="undo custSel addSld modSld modSection">
      <pc:chgData name="Ziyu Zhu" userId="13cc7b25a6ca6aed" providerId="LiveId" clId="{DE5D6596-9A24-4ED9-85A8-25324FF9595D}" dt="2023-10-28T00:58:57.833" v="123" actId="1076"/>
      <pc:docMkLst>
        <pc:docMk/>
      </pc:docMkLst>
      <pc:sldChg chg="addSp delSp modSp add mod">
        <pc:chgData name="Ziyu Zhu" userId="13cc7b25a6ca6aed" providerId="LiveId" clId="{DE5D6596-9A24-4ED9-85A8-25324FF9595D}" dt="2023-10-28T00:58:57.833" v="123" actId="1076"/>
        <pc:sldMkLst>
          <pc:docMk/>
          <pc:sldMk cId="591477071" sldId="348"/>
        </pc:sldMkLst>
        <pc:spChg chg="del">
          <ac:chgData name="Ziyu Zhu" userId="13cc7b25a6ca6aed" providerId="LiveId" clId="{DE5D6596-9A24-4ED9-85A8-25324FF9595D}" dt="2023-10-27T00:11:03.368" v="2" actId="478"/>
          <ac:spMkLst>
            <pc:docMk/>
            <pc:sldMk cId="591477071" sldId="348"/>
            <ac:spMk id="3" creationId="{2F028B93-650E-47A5-AD97-DC2049184829}"/>
          </ac:spMkLst>
        </pc:spChg>
        <pc:spChg chg="add del mod">
          <ac:chgData name="Ziyu Zhu" userId="13cc7b25a6ca6aed" providerId="LiveId" clId="{DE5D6596-9A24-4ED9-85A8-25324FF9595D}" dt="2023-10-27T00:11:06.594" v="3" actId="478"/>
          <ac:spMkLst>
            <pc:docMk/>
            <pc:sldMk cId="591477071" sldId="348"/>
            <ac:spMk id="5" creationId="{79F332FC-0BB8-442E-94F2-D221B0A731D5}"/>
          </ac:spMkLst>
        </pc:spChg>
        <pc:spChg chg="add mod">
          <ac:chgData name="Ziyu Zhu" userId="13cc7b25a6ca6aed" providerId="LiveId" clId="{DE5D6596-9A24-4ED9-85A8-25324FF9595D}" dt="2023-10-28T00:58:57.833" v="123" actId="1076"/>
          <ac:spMkLst>
            <pc:docMk/>
            <pc:sldMk cId="591477071" sldId="348"/>
            <ac:spMk id="7" creationId="{779B422B-A301-C9C1-EC78-D4FBEF4EEEE6}"/>
          </ac:spMkLst>
        </pc:spChg>
        <pc:spChg chg="add mod">
          <ac:chgData name="Ziyu Zhu" userId="13cc7b25a6ca6aed" providerId="LiveId" clId="{DE5D6596-9A24-4ED9-85A8-25324FF9595D}" dt="2023-10-27T00:13:44.899" v="118" actId="1076"/>
          <ac:spMkLst>
            <pc:docMk/>
            <pc:sldMk cId="591477071" sldId="348"/>
            <ac:spMk id="8" creationId="{7A7BC7E9-785B-6572-5450-F98DBC86EFBE}"/>
          </ac:spMkLst>
        </pc:spChg>
        <pc:spChg chg="add mod">
          <ac:chgData name="Ziyu Zhu" userId="13cc7b25a6ca6aed" providerId="LiveId" clId="{DE5D6596-9A24-4ED9-85A8-25324FF9595D}" dt="2023-10-27T00:14:00.355" v="120" actId="1076"/>
          <ac:spMkLst>
            <pc:docMk/>
            <pc:sldMk cId="591477071" sldId="348"/>
            <ac:spMk id="9" creationId="{B790FBF0-02C6-BC5F-4E59-736C296A5211}"/>
          </ac:spMkLst>
        </pc:spChg>
        <pc:spChg chg="add mod">
          <ac:chgData name="Ziyu Zhu" userId="13cc7b25a6ca6aed" providerId="LiveId" clId="{DE5D6596-9A24-4ED9-85A8-25324FF9595D}" dt="2023-10-27T00:13:38.960" v="115" actId="1076"/>
          <ac:spMkLst>
            <pc:docMk/>
            <pc:sldMk cId="591477071" sldId="348"/>
            <ac:spMk id="10" creationId="{20A8829C-5F96-781B-B035-D3F9F8AE1E98}"/>
          </ac:spMkLst>
        </pc:spChg>
        <pc:spChg chg="add mod">
          <ac:chgData name="Ziyu Zhu" userId="13cc7b25a6ca6aed" providerId="LiveId" clId="{DE5D6596-9A24-4ED9-85A8-25324FF9595D}" dt="2023-10-27T00:13:59.027" v="119" actId="1076"/>
          <ac:spMkLst>
            <pc:docMk/>
            <pc:sldMk cId="591477071" sldId="348"/>
            <ac:spMk id="11" creationId="{1303560D-FD45-64A7-79C8-36159EB3A1F6}"/>
          </ac:spMkLst>
        </pc:spChg>
        <pc:picChg chg="del">
          <ac:chgData name="Ziyu Zhu" userId="13cc7b25a6ca6aed" providerId="LiveId" clId="{DE5D6596-9A24-4ED9-85A8-25324FF9595D}" dt="2023-10-27T00:11:02.235" v="1" actId="478"/>
          <ac:picMkLst>
            <pc:docMk/>
            <pc:sldMk cId="591477071" sldId="348"/>
            <ac:picMk id="6" creationId="{D48922CF-77FD-4BE5-934F-7C64A8ABC20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1E7AF-6F1C-41B4-9DC3-A52E60393B44}" type="datetimeFigureOut">
              <a:rPr lang="en-US" smtClean="0"/>
              <a:t>10/26/2023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E5296-67D8-4AEC-BFF6-A565AF5B1A5B}" type="slidenum">
              <a:rPr lang="en-US" smtClean="0"/>
              <a:t>‹#›</a:t>
            </a:fld>
            <a:endParaRPr lang="en-US"/>
          </a:p>
        </p:txBody>
      </p:sp>
    </p:spTree>
    <p:extLst>
      <p:ext uri="{BB962C8B-B14F-4D97-AF65-F5344CB8AC3E}">
        <p14:creationId xmlns:p14="http://schemas.microsoft.com/office/powerpoint/2010/main" val="29606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6E5296-67D8-4AEC-BFF6-A565AF5B1A5B}" type="slidenum">
              <a:rPr lang="en-US" smtClean="0"/>
              <a:t>91</a:t>
            </a:fld>
            <a:endParaRPr lang="en-US"/>
          </a:p>
        </p:txBody>
      </p:sp>
    </p:spTree>
    <p:extLst>
      <p:ext uri="{BB962C8B-B14F-4D97-AF65-F5344CB8AC3E}">
        <p14:creationId xmlns:p14="http://schemas.microsoft.com/office/powerpoint/2010/main" val="3489402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EE3ED31-9C92-4DF4-988F-4DCE93E79873}" type="datetimeFigureOut">
              <a:rPr lang="en-US" smtClean="0"/>
              <a:t>10/26/2023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2307744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006814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4057154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75946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750248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E3ED31-9C92-4DF4-988F-4DCE93E79873}"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2331796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E3ED31-9C92-4DF4-988F-4DCE93E79873}"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46079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3ED31-9C92-4DF4-988F-4DCE93E7987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2594953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3ED31-9C92-4DF4-988F-4DCE93E7987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634179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E3ED31-9C92-4DF4-988F-4DCE93E7987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207783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E3ED31-9C92-4DF4-988F-4DCE93E79873}" type="datetimeFigureOut">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1224677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50039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E3ED31-9C92-4DF4-988F-4DCE93E79873}" type="datetimeFigureOut">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263831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E3ED31-9C92-4DF4-988F-4DCE93E79873}" type="datetimeFigureOut">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819590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E3ED31-9C92-4DF4-988F-4DCE93E79873}" type="datetimeFigureOut">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42722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251706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E3ED31-9C92-4DF4-988F-4DCE93E79873}" type="datetimeFigureOut">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0E646-DDC6-4437-BBDA-502EE3F535E7}" type="slidenum">
              <a:rPr lang="en-US" smtClean="0"/>
              <a:t>‹#›</a:t>
            </a:fld>
            <a:endParaRPr lang="en-US"/>
          </a:p>
        </p:txBody>
      </p:sp>
    </p:spTree>
    <p:extLst>
      <p:ext uri="{BB962C8B-B14F-4D97-AF65-F5344CB8AC3E}">
        <p14:creationId xmlns:p14="http://schemas.microsoft.com/office/powerpoint/2010/main" val="3754238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EE3ED31-9C92-4DF4-988F-4DCE93E79873}" type="datetimeFigureOut">
              <a:rPr lang="en-US" smtClean="0"/>
              <a:t>10/26/2023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480E646-DDC6-4437-BBDA-502EE3F535E7}" type="slidenum">
              <a:rPr lang="en-US" smtClean="0"/>
              <a:t>‹#›</a:t>
            </a:fld>
            <a:endParaRPr lang="en-US"/>
          </a:p>
        </p:txBody>
      </p:sp>
    </p:spTree>
    <p:extLst>
      <p:ext uri="{BB962C8B-B14F-4D97-AF65-F5344CB8AC3E}">
        <p14:creationId xmlns:p14="http://schemas.microsoft.com/office/powerpoint/2010/main" val="42108780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00212" y="248539"/>
            <a:ext cx="8791575" cy="817512"/>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2077759" y="1625367"/>
            <a:ext cx="8791575" cy="387991"/>
          </a:xfrm>
        </p:spPr>
        <p:txBody>
          <a:bodyPr>
            <a:normAutofit fontScale="92500" lnSpcReduction="20000"/>
          </a:bodyPr>
          <a:lstStyle/>
          <a:p>
            <a:pPr algn="ctr"/>
            <a:r>
              <a:rPr lang="en-US" dirty="0">
                <a:solidFill>
                  <a:schemeClr val="tx1"/>
                </a:solidFill>
              </a:rPr>
              <a:t>Dough mindset</a:t>
            </a:r>
          </a:p>
        </p:txBody>
      </p:sp>
      <p:pic>
        <p:nvPicPr>
          <p:cNvPr id="6" name="Picture 4" descr="A Good Way to Portion Dough for Rolls | Cook&amp;#39;s Illustrated">
            <a:extLst>
              <a:ext uri="{FF2B5EF4-FFF2-40B4-BE49-F238E27FC236}">
                <a16:creationId xmlns:a16="http://schemas.microsoft.com/office/drawing/2014/main" id="{D48922CF-77FD-4BE5-934F-7C64A8ABC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588" y="2291402"/>
            <a:ext cx="3679916" cy="367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045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F17368-E369-4982-9927-AF923D61C5DF}"/>
              </a:ext>
            </a:extLst>
          </p:cNvPr>
          <p:cNvPicPr>
            <a:picLocks noChangeAspect="1"/>
          </p:cNvPicPr>
          <p:nvPr/>
        </p:nvPicPr>
        <p:blipFill>
          <a:blip r:embed="rId2"/>
          <a:stretch>
            <a:fillRect/>
          </a:stretch>
        </p:blipFill>
        <p:spPr>
          <a:xfrm>
            <a:off x="5044996" y="2038525"/>
            <a:ext cx="5284166" cy="3766657"/>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461665"/>
          </a:xfrm>
          <a:prstGeom prst="rect">
            <a:avLst/>
          </a:prstGeom>
          <a:noFill/>
        </p:spPr>
        <p:txBody>
          <a:bodyPr wrap="square" rtlCol="0">
            <a:spAutoFit/>
          </a:bodyPr>
          <a:lstStyle/>
          <a:p>
            <a:pPr marL="342900" indent="-342900">
              <a:buFont typeface="+mj-lt"/>
              <a:buAutoNum type="arabicPeriod"/>
            </a:pPr>
            <a:r>
              <a:rPr lang="en-US" sz="1200" dirty="0"/>
              <a:t>Select the tables</a:t>
            </a:r>
          </a:p>
          <a:p>
            <a:pPr marL="342900" indent="-342900">
              <a:buFont typeface="+mj-lt"/>
              <a:buAutoNum type="arabicPeriod"/>
            </a:pPr>
            <a:r>
              <a:rPr lang="en-US" sz="1200" dirty="0"/>
              <a:t>Click “Transform Data”</a:t>
            </a:r>
          </a:p>
        </p:txBody>
      </p:sp>
      <p:cxnSp>
        <p:nvCxnSpPr>
          <p:cNvPr id="11" name="Straight Arrow Connector 10">
            <a:extLst>
              <a:ext uri="{FF2B5EF4-FFF2-40B4-BE49-F238E27FC236}">
                <a16:creationId xmlns:a16="http://schemas.microsoft.com/office/drawing/2014/main" id="{E27B8D85-D131-4CED-962B-06F8F54BF610}"/>
              </a:ext>
            </a:extLst>
          </p:cNvPr>
          <p:cNvCxnSpPr>
            <a:cxnSpLocks/>
          </p:cNvCxnSpPr>
          <p:nvPr/>
        </p:nvCxnSpPr>
        <p:spPr>
          <a:xfrm>
            <a:off x="3061982" y="3290501"/>
            <a:ext cx="2273416" cy="839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B45E2525-FE91-4232-A272-A1C90148398E}"/>
              </a:ext>
            </a:extLst>
          </p:cNvPr>
          <p:cNvCxnSpPr>
            <a:cxnSpLocks/>
          </p:cNvCxnSpPr>
          <p:nvPr/>
        </p:nvCxnSpPr>
        <p:spPr>
          <a:xfrm>
            <a:off x="2416029" y="3567499"/>
            <a:ext cx="6962863" cy="206151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8075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255214-F4C6-4D19-939A-EE32A8FEC93C}"/>
              </a:ext>
            </a:extLst>
          </p:cNvPr>
          <p:cNvPicPr>
            <a:picLocks noChangeAspect="1"/>
          </p:cNvPicPr>
          <p:nvPr/>
        </p:nvPicPr>
        <p:blipFill>
          <a:blip r:embed="rId2"/>
          <a:stretch>
            <a:fillRect/>
          </a:stretch>
        </p:blipFill>
        <p:spPr>
          <a:xfrm>
            <a:off x="5150464" y="2619453"/>
            <a:ext cx="6409566" cy="3101839"/>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461665"/>
          </a:xfrm>
          <a:prstGeom prst="rect">
            <a:avLst/>
          </a:prstGeom>
          <a:noFill/>
        </p:spPr>
        <p:txBody>
          <a:bodyPr wrap="square" rtlCol="0">
            <a:spAutoFit/>
          </a:bodyPr>
          <a:lstStyle/>
          <a:p>
            <a:pPr marL="342900" indent="-342900">
              <a:buFont typeface="+mj-lt"/>
              <a:buAutoNum type="arabicPeriod"/>
            </a:pPr>
            <a:r>
              <a:rPr lang="en-US" sz="1200" dirty="0"/>
              <a:t>Now we are at the Power Query Editor window</a:t>
            </a:r>
          </a:p>
        </p:txBody>
      </p:sp>
    </p:spTree>
    <p:extLst>
      <p:ext uri="{BB962C8B-B14F-4D97-AF65-F5344CB8AC3E}">
        <p14:creationId xmlns:p14="http://schemas.microsoft.com/office/powerpoint/2010/main" val="263307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6A1B09-5767-4DC4-BB63-D5C48E9A86E1}"/>
              </a:ext>
            </a:extLst>
          </p:cNvPr>
          <p:cNvPicPr>
            <a:picLocks noChangeAspect="1"/>
          </p:cNvPicPr>
          <p:nvPr/>
        </p:nvPicPr>
        <p:blipFill>
          <a:blip r:embed="rId2"/>
          <a:stretch>
            <a:fillRect/>
          </a:stretch>
        </p:blipFill>
        <p:spPr>
          <a:xfrm>
            <a:off x="4552186" y="2539767"/>
            <a:ext cx="7351216" cy="347597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461665"/>
          </a:xfrm>
          <a:prstGeom prst="rect">
            <a:avLst/>
          </a:prstGeom>
          <a:noFill/>
        </p:spPr>
        <p:txBody>
          <a:bodyPr wrap="square" rtlCol="0">
            <a:spAutoFit/>
          </a:bodyPr>
          <a:lstStyle/>
          <a:p>
            <a:pPr marL="342900" indent="-342900">
              <a:buFont typeface="+mj-lt"/>
              <a:buAutoNum type="arabicPeriod"/>
            </a:pPr>
            <a:r>
              <a:rPr lang="en-US" sz="1200" dirty="0"/>
              <a:t>Go to Transform</a:t>
            </a:r>
          </a:p>
          <a:p>
            <a:pPr marL="342900" indent="-342900">
              <a:buFont typeface="+mj-lt"/>
              <a:buAutoNum type="arabicPeriod"/>
            </a:pPr>
            <a:r>
              <a:rPr lang="en-US" sz="1200" dirty="0"/>
              <a:t>Click “Detect Data Type”</a:t>
            </a:r>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2986481" y="2726422"/>
            <a:ext cx="2172748" cy="52850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0CA40F14-9157-4093-BF09-C2F2E581DBBA}"/>
              </a:ext>
            </a:extLst>
          </p:cNvPr>
          <p:cNvCxnSpPr>
            <a:cxnSpLocks/>
          </p:cNvCxnSpPr>
          <p:nvPr/>
        </p:nvCxnSpPr>
        <p:spPr>
          <a:xfrm flipV="1">
            <a:off x="3138881" y="2952925"/>
            <a:ext cx="2540466" cy="45440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79278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812383-69AA-4527-B62C-1E1C823079A6}"/>
              </a:ext>
            </a:extLst>
          </p:cNvPr>
          <p:cNvPicPr>
            <a:picLocks noChangeAspect="1"/>
          </p:cNvPicPr>
          <p:nvPr/>
        </p:nvPicPr>
        <p:blipFill>
          <a:blip r:embed="rId2"/>
          <a:stretch>
            <a:fillRect/>
          </a:stretch>
        </p:blipFill>
        <p:spPr>
          <a:xfrm>
            <a:off x="4731520" y="2357307"/>
            <a:ext cx="6199335" cy="384144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1015663"/>
          </a:xfrm>
          <a:prstGeom prst="rect">
            <a:avLst/>
          </a:prstGeom>
          <a:noFill/>
        </p:spPr>
        <p:txBody>
          <a:bodyPr wrap="square" rtlCol="0">
            <a:spAutoFit/>
          </a:bodyPr>
          <a:lstStyle/>
          <a:p>
            <a:pPr marL="342900" indent="-342900">
              <a:buFont typeface="+mj-lt"/>
              <a:buAutoNum type="arabicPeriod"/>
            </a:pPr>
            <a:r>
              <a:rPr lang="en-US" sz="1200" dirty="0"/>
              <a:t>Go to Home</a:t>
            </a:r>
          </a:p>
          <a:p>
            <a:pPr marL="342900" indent="-342900">
              <a:buFont typeface="+mj-lt"/>
              <a:buAutoNum type="arabicPeriod"/>
            </a:pPr>
            <a:r>
              <a:rPr lang="en-US" sz="1200" dirty="0"/>
              <a:t>Select “Customer” table</a:t>
            </a:r>
          </a:p>
          <a:p>
            <a:pPr marL="342900" indent="-342900">
              <a:buFont typeface="+mj-lt"/>
              <a:buAutoNum type="arabicPeriod"/>
            </a:pPr>
            <a:r>
              <a:rPr lang="en-US" sz="1200" dirty="0"/>
              <a:t>Select “Customer” column</a:t>
            </a:r>
          </a:p>
          <a:p>
            <a:pPr marL="342900" indent="-342900">
              <a:buFont typeface="+mj-lt"/>
              <a:buAutoNum type="arabicPeriod"/>
            </a:pPr>
            <a:r>
              <a:rPr lang="en-US" sz="1200" dirty="0"/>
              <a:t>Right click “Customer” column</a:t>
            </a:r>
          </a:p>
          <a:p>
            <a:pPr marL="342900" indent="-342900">
              <a:buFont typeface="+mj-lt"/>
              <a:buAutoNum type="arabicPeriod"/>
            </a:pPr>
            <a:r>
              <a:rPr lang="en-US" sz="1200" dirty="0"/>
              <a:t>Select “Duplicate Column”</a:t>
            </a:r>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2986481" y="2566747"/>
            <a:ext cx="2139192" cy="6881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0CA40F14-9157-4093-BF09-C2F2E581DBBA}"/>
              </a:ext>
            </a:extLst>
          </p:cNvPr>
          <p:cNvCxnSpPr>
            <a:cxnSpLocks/>
          </p:cNvCxnSpPr>
          <p:nvPr/>
        </p:nvCxnSpPr>
        <p:spPr>
          <a:xfrm flipV="1">
            <a:off x="3456264" y="3429000"/>
            <a:ext cx="1275256" cy="3536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FF24F979-4D69-49F2-B3B8-83B8E698698D}"/>
              </a:ext>
            </a:extLst>
          </p:cNvPr>
          <p:cNvCxnSpPr>
            <a:cxnSpLocks/>
          </p:cNvCxnSpPr>
          <p:nvPr/>
        </p:nvCxnSpPr>
        <p:spPr>
          <a:xfrm flipV="1">
            <a:off x="3640822" y="3338818"/>
            <a:ext cx="3447875" cy="3607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7" name="Straight Arrow Connector 16">
            <a:extLst>
              <a:ext uri="{FF2B5EF4-FFF2-40B4-BE49-F238E27FC236}">
                <a16:creationId xmlns:a16="http://schemas.microsoft.com/office/drawing/2014/main" id="{0D426BC3-ABDF-45E0-A96C-47E54C32B373}"/>
              </a:ext>
            </a:extLst>
          </p:cNvPr>
          <p:cNvCxnSpPr>
            <a:cxnSpLocks/>
          </p:cNvCxnSpPr>
          <p:nvPr/>
        </p:nvCxnSpPr>
        <p:spPr>
          <a:xfrm flipV="1">
            <a:off x="3456264" y="3783435"/>
            <a:ext cx="4387442" cy="2772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38941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AB3D3E-C66B-4521-93C8-60AE44D2A113}"/>
              </a:ext>
            </a:extLst>
          </p:cNvPr>
          <p:cNvPicPr>
            <a:picLocks noChangeAspect="1"/>
          </p:cNvPicPr>
          <p:nvPr/>
        </p:nvPicPr>
        <p:blipFill>
          <a:blip r:embed="rId2"/>
          <a:stretch>
            <a:fillRect/>
          </a:stretch>
        </p:blipFill>
        <p:spPr>
          <a:xfrm>
            <a:off x="4896303" y="2306971"/>
            <a:ext cx="6563057" cy="3934438"/>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Select “Customer- Copy” column</a:t>
            </a:r>
          </a:p>
          <a:p>
            <a:pPr marL="342900" indent="-342900">
              <a:buFont typeface="+mj-lt"/>
              <a:buAutoNum type="arabicPeriod"/>
            </a:pPr>
            <a:r>
              <a:rPr lang="en-US" sz="1200" dirty="0"/>
              <a:t>Click “Split Column”</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951215" y="3107837"/>
            <a:ext cx="6563057" cy="15366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0CA40F14-9157-4093-BF09-C2F2E581DBBA}"/>
              </a:ext>
            </a:extLst>
          </p:cNvPr>
          <p:cNvCxnSpPr>
            <a:cxnSpLocks/>
          </p:cNvCxnSpPr>
          <p:nvPr/>
        </p:nvCxnSpPr>
        <p:spPr>
          <a:xfrm flipV="1">
            <a:off x="3456264" y="2688800"/>
            <a:ext cx="4840448" cy="7755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46798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F663EE-85A9-4B1D-8557-6696F135E80E}"/>
              </a:ext>
            </a:extLst>
          </p:cNvPr>
          <p:cNvPicPr>
            <a:picLocks noChangeAspect="1"/>
          </p:cNvPicPr>
          <p:nvPr/>
        </p:nvPicPr>
        <p:blipFill>
          <a:blip r:embed="rId2"/>
          <a:stretch>
            <a:fillRect/>
          </a:stretch>
        </p:blipFill>
        <p:spPr>
          <a:xfrm>
            <a:off x="6328795" y="2233524"/>
            <a:ext cx="4114800" cy="309562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646331"/>
          </a:xfrm>
          <a:prstGeom prst="rect">
            <a:avLst/>
          </a:prstGeom>
          <a:noFill/>
        </p:spPr>
        <p:txBody>
          <a:bodyPr wrap="square" rtlCol="0">
            <a:spAutoFit/>
          </a:bodyPr>
          <a:lstStyle/>
          <a:p>
            <a:pPr marL="342900" indent="-342900">
              <a:buFont typeface="+mj-lt"/>
              <a:buAutoNum type="arabicPeriod"/>
            </a:pPr>
            <a:r>
              <a:rPr lang="en-US" sz="1200" dirty="0"/>
              <a:t>Select “By Delimiter”</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a:off x="3296873" y="3238150"/>
            <a:ext cx="4160940" cy="1908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7931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CF1653-57CD-42E2-A8F2-0A485F0D0359}"/>
              </a:ext>
            </a:extLst>
          </p:cNvPr>
          <p:cNvPicPr>
            <a:picLocks noChangeAspect="1"/>
          </p:cNvPicPr>
          <p:nvPr/>
        </p:nvPicPr>
        <p:blipFill>
          <a:blip r:embed="rId2"/>
          <a:stretch>
            <a:fillRect/>
          </a:stretch>
        </p:blipFill>
        <p:spPr>
          <a:xfrm>
            <a:off x="5433736" y="2033075"/>
            <a:ext cx="5493099" cy="348478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Select “Space”</a:t>
            </a:r>
          </a:p>
          <a:p>
            <a:pPr marL="342900" indent="-342900">
              <a:buFont typeface="+mj-lt"/>
              <a:buAutoNum type="arabicPeriod"/>
            </a:pPr>
            <a:r>
              <a:rPr lang="en-US" sz="1200" dirty="0"/>
              <a:t>Click “OK”</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296873" y="2927758"/>
            <a:ext cx="2357307" cy="3103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603AB1B1-E51B-48AA-A709-A58DEC7DF7F4}"/>
              </a:ext>
            </a:extLst>
          </p:cNvPr>
          <p:cNvCxnSpPr>
            <a:cxnSpLocks/>
          </p:cNvCxnSpPr>
          <p:nvPr/>
        </p:nvCxnSpPr>
        <p:spPr>
          <a:xfrm>
            <a:off x="2996029" y="3467592"/>
            <a:ext cx="6617754" cy="17000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34690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47922B-0209-48E6-BB02-289FDAC475A1}"/>
              </a:ext>
            </a:extLst>
          </p:cNvPr>
          <p:cNvPicPr>
            <a:picLocks noChangeAspect="1"/>
          </p:cNvPicPr>
          <p:nvPr/>
        </p:nvPicPr>
        <p:blipFill>
          <a:blip r:embed="rId2"/>
          <a:stretch>
            <a:fillRect/>
          </a:stretch>
        </p:blipFill>
        <p:spPr>
          <a:xfrm>
            <a:off x="6080820" y="1937857"/>
            <a:ext cx="4671308" cy="4697421"/>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Right Click “Customer – Copy.1”</a:t>
            </a:r>
          </a:p>
          <a:p>
            <a:pPr marL="342900" indent="-342900">
              <a:buFont typeface="+mj-lt"/>
              <a:buAutoNum type="arabicPeriod"/>
            </a:pPr>
            <a:r>
              <a:rPr lang="en-US" sz="1200" dirty="0"/>
              <a:t>Select “Rename”</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867325" y="2952926"/>
            <a:ext cx="3414319" cy="25166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603AB1B1-E51B-48AA-A709-A58DEC7DF7F4}"/>
              </a:ext>
            </a:extLst>
          </p:cNvPr>
          <p:cNvCxnSpPr>
            <a:cxnSpLocks/>
          </p:cNvCxnSpPr>
          <p:nvPr/>
        </p:nvCxnSpPr>
        <p:spPr>
          <a:xfrm>
            <a:off x="2996029" y="3467592"/>
            <a:ext cx="5046215" cy="18426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67155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8261E3-0FB1-4302-9D5B-D6F003AEFC07}"/>
              </a:ext>
            </a:extLst>
          </p:cNvPr>
          <p:cNvPicPr>
            <a:picLocks noChangeAspect="1"/>
          </p:cNvPicPr>
          <p:nvPr/>
        </p:nvPicPr>
        <p:blipFill>
          <a:blip r:embed="rId2"/>
          <a:stretch>
            <a:fillRect/>
          </a:stretch>
        </p:blipFill>
        <p:spPr>
          <a:xfrm>
            <a:off x="7177723" y="2365695"/>
            <a:ext cx="2420678" cy="3662537"/>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646331"/>
          </a:xfrm>
          <a:prstGeom prst="rect">
            <a:avLst/>
          </a:prstGeom>
          <a:noFill/>
        </p:spPr>
        <p:txBody>
          <a:bodyPr wrap="square" rtlCol="0">
            <a:spAutoFit/>
          </a:bodyPr>
          <a:lstStyle/>
          <a:p>
            <a:pPr marL="342900" indent="-342900">
              <a:buFont typeface="+mj-lt"/>
              <a:buAutoNum type="arabicPeriod"/>
            </a:pPr>
            <a:r>
              <a:rPr lang="en-US" sz="1200" dirty="0"/>
              <a:t>Type “First Name”</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867325" y="3161881"/>
            <a:ext cx="4781725" cy="4271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342481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47922B-0209-48E6-BB02-289FDAC475A1}"/>
              </a:ext>
            </a:extLst>
          </p:cNvPr>
          <p:cNvPicPr>
            <a:picLocks noChangeAspect="1"/>
          </p:cNvPicPr>
          <p:nvPr/>
        </p:nvPicPr>
        <p:blipFill>
          <a:blip r:embed="rId2"/>
          <a:stretch>
            <a:fillRect/>
          </a:stretch>
        </p:blipFill>
        <p:spPr>
          <a:xfrm>
            <a:off x="6080820" y="1937857"/>
            <a:ext cx="4671308" cy="4697421"/>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Right Click “Customer – Copy.2”</a:t>
            </a:r>
          </a:p>
          <a:p>
            <a:pPr marL="342900" indent="-342900">
              <a:buFont typeface="+mj-lt"/>
              <a:buAutoNum type="arabicPeriod"/>
            </a:pPr>
            <a:r>
              <a:rPr lang="en-US" sz="1200" dirty="0"/>
              <a:t>Select “Rename”</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867325" y="2919369"/>
            <a:ext cx="4613945" cy="2852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603AB1B1-E51B-48AA-A709-A58DEC7DF7F4}"/>
              </a:ext>
            </a:extLst>
          </p:cNvPr>
          <p:cNvCxnSpPr>
            <a:cxnSpLocks/>
          </p:cNvCxnSpPr>
          <p:nvPr/>
        </p:nvCxnSpPr>
        <p:spPr>
          <a:xfrm>
            <a:off x="2996029" y="3467592"/>
            <a:ext cx="5046215" cy="18426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99291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00212" y="248539"/>
            <a:ext cx="8791575" cy="817512"/>
          </a:xfrm>
        </p:spPr>
        <p:txBody>
          <a:bodyPr/>
          <a:lstStyle/>
          <a:p>
            <a:pPr algn="ctr"/>
            <a:r>
              <a:rPr lang="en-US" dirty="0"/>
              <a:t>Power BI</a:t>
            </a:r>
          </a:p>
        </p:txBody>
      </p:sp>
      <p:sp>
        <p:nvSpPr>
          <p:cNvPr id="7" name="Oval 6">
            <a:extLst>
              <a:ext uri="{FF2B5EF4-FFF2-40B4-BE49-F238E27FC236}">
                <a16:creationId xmlns:a16="http://schemas.microsoft.com/office/drawing/2014/main" id="{779B422B-A301-C9C1-EC78-D4FBEF4EEEE6}"/>
              </a:ext>
            </a:extLst>
          </p:cNvPr>
          <p:cNvSpPr/>
          <p:nvPr/>
        </p:nvSpPr>
        <p:spPr>
          <a:xfrm>
            <a:off x="5373228" y="1213154"/>
            <a:ext cx="1964603" cy="7061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ata Collection</a:t>
            </a:r>
            <a:endParaRPr lang="en-US" dirty="0"/>
          </a:p>
        </p:txBody>
      </p:sp>
      <p:sp>
        <p:nvSpPr>
          <p:cNvPr id="8" name="Oval 7">
            <a:extLst>
              <a:ext uri="{FF2B5EF4-FFF2-40B4-BE49-F238E27FC236}">
                <a16:creationId xmlns:a16="http://schemas.microsoft.com/office/drawing/2014/main" id="{7A7BC7E9-785B-6572-5450-F98DBC86EFBE}"/>
              </a:ext>
            </a:extLst>
          </p:cNvPr>
          <p:cNvSpPr/>
          <p:nvPr/>
        </p:nvSpPr>
        <p:spPr>
          <a:xfrm>
            <a:off x="3754922" y="2422549"/>
            <a:ext cx="5650872" cy="7061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ata Transformation/Wrangling/preparation </a:t>
            </a:r>
            <a:endParaRPr lang="en-US" dirty="0"/>
          </a:p>
        </p:txBody>
      </p:sp>
      <p:sp>
        <p:nvSpPr>
          <p:cNvPr id="9" name="Oval 8">
            <a:extLst>
              <a:ext uri="{FF2B5EF4-FFF2-40B4-BE49-F238E27FC236}">
                <a16:creationId xmlns:a16="http://schemas.microsoft.com/office/drawing/2014/main" id="{B790FBF0-02C6-BC5F-4E59-736C296A5211}"/>
              </a:ext>
            </a:extLst>
          </p:cNvPr>
          <p:cNvSpPr/>
          <p:nvPr/>
        </p:nvSpPr>
        <p:spPr>
          <a:xfrm>
            <a:off x="5598057" y="4435451"/>
            <a:ext cx="1964603" cy="7061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ata Analysis</a:t>
            </a:r>
            <a:endParaRPr lang="en-US" dirty="0"/>
          </a:p>
        </p:txBody>
      </p:sp>
      <p:sp>
        <p:nvSpPr>
          <p:cNvPr id="10" name="Oval 9">
            <a:extLst>
              <a:ext uri="{FF2B5EF4-FFF2-40B4-BE49-F238E27FC236}">
                <a16:creationId xmlns:a16="http://schemas.microsoft.com/office/drawing/2014/main" id="{20A8829C-5F96-781B-B035-D3F9F8AE1E98}"/>
              </a:ext>
            </a:extLst>
          </p:cNvPr>
          <p:cNvSpPr/>
          <p:nvPr/>
        </p:nvSpPr>
        <p:spPr>
          <a:xfrm>
            <a:off x="5598057" y="3429000"/>
            <a:ext cx="1964603" cy="7061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ata Modeling</a:t>
            </a:r>
            <a:endParaRPr lang="en-US" dirty="0"/>
          </a:p>
        </p:txBody>
      </p:sp>
      <p:sp>
        <p:nvSpPr>
          <p:cNvPr id="11" name="Oval 10">
            <a:extLst>
              <a:ext uri="{FF2B5EF4-FFF2-40B4-BE49-F238E27FC236}">
                <a16:creationId xmlns:a16="http://schemas.microsoft.com/office/drawing/2014/main" id="{1303560D-FD45-64A7-79C8-36159EB3A1F6}"/>
              </a:ext>
            </a:extLst>
          </p:cNvPr>
          <p:cNvSpPr/>
          <p:nvPr/>
        </p:nvSpPr>
        <p:spPr>
          <a:xfrm>
            <a:off x="5708209" y="5466785"/>
            <a:ext cx="1964603" cy="7061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r>
              <a:rPr lang="en-US" altLang="zh-CN" dirty="0"/>
              <a:t>ata Visualization</a:t>
            </a:r>
            <a:endParaRPr lang="en-US" dirty="0"/>
          </a:p>
        </p:txBody>
      </p:sp>
    </p:spTree>
    <p:extLst>
      <p:ext uri="{BB962C8B-B14F-4D97-AF65-F5344CB8AC3E}">
        <p14:creationId xmlns:p14="http://schemas.microsoft.com/office/powerpoint/2010/main" val="591477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29186C-AF9B-43C9-A89B-EE6F065798F6}"/>
              </a:ext>
            </a:extLst>
          </p:cNvPr>
          <p:cNvPicPr>
            <a:picLocks noChangeAspect="1"/>
          </p:cNvPicPr>
          <p:nvPr/>
        </p:nvPicPr>
        <p:blipFill>
          <a:blip r:embed="rId2"/>
          <a:stretch>
            <a:fillRect/>
          </a:stretch>
        </p:blipFill>
        <p:spPr>
          <a:xfrm>
            <a:off x="8042244" y="1224793"/>
            <a:ext cx="2657475" cy="476385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646331"/>
          </a:xfrm>
          <a:prstGeom prst="rect">
            <a:avLst/>
          </a:prstGeom>
          <a:noFill/>
        </p:spPr>
        <p:txBody>
          <a:bodyPr wrap="square" rtlCol="0">
            <a:spAutoFit/>
          </a:bodyPr>
          <a:lstStyle/>
          <a:p>
            <a:pPr marL="342900" indent="-342900">
              <a:buFont typeface="+mj-lt"/>
              <a:buAutoNum type="arabicPeriod"/>
            </a:pPr>
            <a:r>
              <a:rPr lang="en-US" sz="1200" dirty="0"/>
              <a:t>Type “Last Name”</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3867325" y="2302494"/>
            <a:ext cx="5016616" cy="90210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34985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A8603F-5F74-4CB9-B92B-24F33857ABEA}"/>
              </a:ext>
            </a:extLst>
          </p:cNvPr>
          <p:cNvPicPr>
            <a:picLocks noChangeAspect="1"/>
          </p:cNvPicPr>
          <p:nvPr/>
        </p:nvPicPr>
        <p:blipFill>
          <a:blip r:embed="rId2"/>
          <a:stretch>
            <a:fillRect/>
          </a:stretch>
        </p:blipFill>
        <p:spPr>
          <a:xfrm>
            <a:off x="6845415" y="2070223"/>
            <a:ext cx="2131789" cy="4166992"/>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461665"/>
          </a:xfrm>
          <a:prstGeom prst="rect">
            <a:avLst/>
          </a:prstGeom>
          <a:noFill/>
        </p:spPr>
        <p:txBody>
          <a:bodyPr wrap="square" rtlCol="0">
            <a:spAutoFit/>
          </a:bodyPr>
          <a:lstStyle/>
          <a:p>
            <a:pPr marL="342900" indent="-342900">
              <a:buFont typeface="+mj-lt"/>
              <a:buAutoNum type="arabicPeriod"/>
            </a:pPr>
            <a:r>
              <a:rPr lang="en-US" sz="1200" dirty="0"/>
              <a:t>Click “Sales” table</a:t>
            </a:r>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a:off x="3305262" y="3254928"/>
            <a:ext cx="3540153" cy="7658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7238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A2340-5547-4F4F-A694-65AC55A978C7}"/>
              </a:ext>
            </a:extLst>
          </p:cNvPr>
          <p:cNvPicPr>
            <a:picLocks noChangeAspect="1"/>
          </p:cNvPicPr>
          <p:nvPr/>
        </p:nvPicPr>
        <p:blipFill>
          <a:blip r:embed="rId2"/>
          <a:stretch>
            <a:fillRect/>
          </a:stretch>
        </p:blipFill>
        <p:spPr>
          <a:xfrm>
            <a:off x="4945551" y="2436690"/>
            <a:ext cx="6663655" cy="3326547"/>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Click “Merge Queries” arrow(not “Merge Queries”) </a:t>
            </a:r>
          </a:p>
          <a:p>
            <a:pPr marL="342900" indent="-342900">
              <a:buFont typeface="+mj-lt"/>
              <a:buAutoNum type="arabicPeriod"/>
            </a:pPr>
            <a:r>
              <a:rPr lang="en-US" sz="1200" dirty="0"/>
              <a:t>And then “Merge Queries as New”</a:t>
            </a:r>
          </a:p>
          <a:p>
            <a:pPr marL="342900" indent="-342900">
              <a:buFont typeface="+mj-lt"/>
              <a:buAutoNum type="arabicPeriod"/>
            </a:pPr>
            <a:endParaRPr lang="en-US" sz="1200" dirty="0"/>
          </a:p>
        </p:txBody>
      </p:sp>
      <p:cxnSp>
        <p:nvCxnSpPr>
          <p:cNvPr id="8" name="Straight Arrow Connector 7">
            <a:extLst>
              <a:ext uri="{FF2B5EF4-FFF2-40B4-BE49-F238E27FC236}">
                <a16:creationId xmlns:a16="http://schemas.microsoft.com/office/drawing/2014/main" id="{B65992C6-F681-4359-9575-BE056A962D94}"/>
              </a:ext>
            </a:extLst>
          </p:cNvPr>
          <p:cNvCxnSpPr>
            <a:cxnSpLocks/>
          </p:cNvCxnSpPr>
          <p:nvPr/>
        </p:nvCxnSpPr>
        <p:spPr>
          <a:xfrm flipV="1">
            <a:off x="4420998" y="2885814"/>
            <a:ext cx="5285064" cy="36911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4118994" y="3254928"/>
            <a:ext cx="5268287" cy="23041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7550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6EC529-1518-4B59-9A90-19F73952A8B4}"/>
              </a:ext>
            </a:extLst>
          </p:cNvPr>
          <p:cNvPicPr>
            <a:picLocks noChangeAspect="1"/>
          </p:cNvPicPr>
          <p:nvPr/>
        </p:nvPicPr>
        <p:blipFill>
          <a:blip r:embed="rId2"/>
          <a:stretch>
            <a:fillRect/>
          </a:stretch>
        </p:blipFill>
        <p:spPr>
          <a:xfrm>
            <a:off x="5323205" y="1996579"/>
            <a:ext cx="5428923" cy="435742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461665"/>
          </a:xfrm>
          <a:prstGeom prst="rect">
            <a:avLst/>
          </a:prstGeom>
          <a:noFill/>
        </p:spPr>
        <p:txBody>
          <a:bodyPr wrap="square" rtlCol="0">
            <a:spAutoFit/>
          </a:bodyPr>
          <a:lstStyle/>
          <a:p>
            <a:pPr marL="342900" indent="-342900">
              <a:buFont typeface="+mj-lt"/>
              <a:buAutoNum type="arabicPeriod"/>
            </a:pPr>
            <a:r>
              <a:rPr lang="en-US" sz="1200" dirty="0"/>
              <a:t>Select “Reseller”</a:t>
            </a:r>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875714" y="3779240"/>
            <a:ext cx="1652631" cy="11578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79924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32B69A-22F9-41A6-9122-1323A7870825}"/>
              </a:ext>
            </a:extLst>
          </p:cNvPr>
          <p:cNvPicPr>
            <a:picLocks noChangeAspect="1"/>
          </p:cNvPicPr>
          <p:nvPr/>
        </p:nvPicPr>
        <p:blipFill>
          <a:blip r:embed="rId2"/>
          <a:stretch>
            <a:fillRect/>
          </a:stretch>
        </p:blipFill>
        <p:spPr>
          <a:xfrm>
            <a:off x="4932201" y="1954635"/>
            <a:ext cx="6074155" cy="4621416"/>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1015663"/>
          </a:xfrm>
          <a:prstGeom prst="rect">
            <a:avLst/>
          </a:prstGeom>
          <a:noFill/>
        </p:spPr>
        <p:txBody>
          <a:bodyPr wrap="square" rtlCol="0">
            <a:spAutoFit/>
          </a:bodyPr>
          <a:lstStyle/>
          <a:p>
            <a:pPr marL="342900" indent="-342900">
              <a:buFont typeface="+mj-lt"/>
              <a:buAutoNum type="arabicPeriod"/>
            </a:pPr>
            <a:r>
              <a:rPr lang="en-US" sz="1200" dirty="0"/>
              <a:t>Select “</a:t>
            </a:r>
            <a:r>
              <a:rPr lang="en-US" sz="1200" dirty="0" err="1"/>
              <a:t>ResellerKey</a:t>
            </a:r>
            <a:r>
              <a:rPr lang="en-US" sz="1200" dirty="0"/>
              <a:t>” from “Sales” table</a:t>
            </a:r>
          </a:p>
          <a:p>
            <a:pPr marL="342900" indent="-342900">
              <a:buFont typeface="+mj-lt"/>
              <a:buAutoNum type="arabicPeriod"/>
            </a:pPr>
            <a:r>
              <a:rPr lang="en-US" sz="1200" dirty="0"/>
              <a:t>Select “</a:t>
            </a:r>
            <a:r>
              <a:rPr lang="en-US" sz="1200" dirty="0" err="1"/>
              <a:t>ResellerKey</a:t>
            </a:r>
            <a:r>
              <a:rPr lang="en-US" sz="1200" dirty="0"/>
              <a:t>” from “Reseller” table</a:t>
            </a:r>
          </a:p>
          <a:p>
            <a:pPr marL="342900" indent="-342900">
              <a:buFont typeface="+mj-lt"/>
              <a:buAutoNum type="arabicPeriod"/>
            </a:pPr>
            <a:r>
              <a:rPr lang="en-US" sz="1200" dirty="0"/>
              <a:t>Click “OK”</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4420998" y="2978092"/>
            <a:ext cx="1820411" cy="22650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0DA284BB-8017-4CE4-81AA-B8D39EA8E82F}"/>
              </a:ext>
            </a:extLst>
          </p:cNvPr>
          <p:cNvCxnSpPr>
            <a:cxnSpLocks/>
          </p:cNvCxnSpPr>
          <p:nvPr/>
        </p:nvCxnSpPr>
        <p:spPr>
          <a:xfrm>
            <a:off x="4127383" y="3540154"/>
            <a:ext cx="1367406" cy="86406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44638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D0A69E-DC0A-491C-A220-F02B102986DF}"/>
              </a:ext>
            </a:extLst>
          </p:cNvPr>
          <p:cNvPicPr>
            <a:picLocks noChangeAspect="1"/>
          </p:cNvPicPr>
          <p:nvPr/>
        </p:nvPicPr>
        <p:blipFill>
          <a:blip r:embed="rId2"/>
          <a:stretch>
            <a:fillRect/>
          </a:stretch>
        </p:blipFill>
        <p:spPr>
          <a:xfrm>
            <a:off x="6629965" y="1996581"/>
            <a:ext cx="2276475" cy="4445751"/>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830997"/>
          </a:xfrm>
          <a:prstGeom prst="rect">
            <a:avLst/>
          </a:prstGeom>
          <a:noFill/>
        </p:spPr>
        <p:txBody>
          <a:bodyPr wrap="square" rtlCol="0">
            <a:spAutoFit/>
          </a:bodyPr>
          <a:lstStyle/>
          <a:p>
            <a:pPr marL="342900" indent="-342900">
              <a:buFont typeface="+mj-lt"/>
              <a:buAutoNum type="arabicPeriod"/>
            </a:pPr>
            <a:r>
              <a:rPr lang="en-US" sz="1200" dirty="0"/>
              <a:t>Right click “Merge 1”</a:t>
            </a:r>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061982" y="3288484"/>
            <a:ext cx="3567983" cy="17658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872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CE5830-37C7-48B8-B0E7-BF7C57E2AB79}"/>
              </a:ext>
            </a:extLst>
          </p:cNvPr>
          <p:cNvPicPr>
            <a:picLocks noChangeAspect="1"/>
          </p:cNvPicPr>
          <p:nvPr/>
        </p:nvPicPr>
        <p:blipFill>
          <a:blip r:embed="rId2"/>
          <a:stretch>
            <a:fillRect/>
          </a:stretch>
        </p:blipFill>
        <p:spPr>
          <a:xfrm>
            <a:off x="6629965" y="1979802"/>
            <a:ext cx="2507523" cy="410597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760358" y="3003259"/>
            <a:ext cx="3112314" cy="830997"/>
          </a:xfrm>
          <a:prstGeom prst="rect">
            <a:avLst/>
          </a:prstGeom>
          <a:noFill/>
        </p:spPr>
        <p:txBody>
          <a:bodyPr wrap="square" rtlCol="0">
            <a:spAutoFit/>
          </a:bodyPr>
          <a:lstStyle/>
          <a:p>
            <a:pPr marL="342900" indent="-342900">
              <a:buFont typeface="+mj-lt"/>
              <a:buAutoNum type="arabicPeriod"/>
            </a:pPr>
            <a:r>
              <a:rPr lang="en-US" sz="1200" dirty="0"/>
              <a:t>Select “Rename”</a:t>
            </a:r>
          </a:p>
          <a:p>
            <a:pPr marL="342900" indent="-342900">
              <a:buFont typeface="+mj-lt"/>
              <a:buAutoNum type="arabicPeriod"/>
            </a:pPr>
            <a:r>
              <a:rPr lang="en-US" sz="1200" dirty="0"/>
              <a:t>Type “</a:t>
            </a:r>
            <a:r>
              <a:rPr lang="en-US" sz="1200" dirty="0" err="1"/>
              <a:t>Sales_Reseller</a:t>
            </a:r>
            <a:r>
              <a:rPr lang="en-US" sz="1200" dirty="0"/>
              <a:t>”</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590488" y="3179428"/>
            <a:ext cx="3728842" cy="3187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81471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978897-9F90-4486-B18A-2AE44CF07789}"/>
              </a:ext>
            </a:extLst>
          </p:cNvPr>
          <p:cNvPicPr>
            <a:picLocks noChangeAspect="1"/>
          </p:cNvPicPr>
          <p:nvPr/>
        </p:nvPicPr>
        <p:blipFill>
          <a:blip r:embed="rId2"/>
          <a:stretch>
            <a:fillRect/>
          </a:stretch>
        </p:blipFill>
        <p:spPr>
          <a:xfrm>
            <a:off x="5766890" y="2030136"/>
            <a:ext cx="4800398" cy="4605142"/>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760358" y="3003259"/>
            <a:ext cx="3112314" cy="1200329"/>
          </a:xfrm>
          <a:prstGeom prst="rect">
            <a:avLst/>
          </a:prstGeom>
          <a:noFill/>
        </p:spPr>
        <p:txBody>
          <a:bodyPr wrap="square" rtlCol="0">
            <a:spAutoFit/>
          </a:bodyPr>
          <a:lstStyle/>
          <a:p>
            <a:pPr marL="342900" indent="-342900">
              <a:buFont typeface="+mj-lt"/>
              <a:buAutoNum type="arabicPeriod"/>
            </a:pPr>
            <a:r>
              <a:rPr lang="en-US" sz="1200" dirty="0"/>
              <a:t>Scroll to the right end of the table</a:t>
            </a:r>
          </a:p>
          <a:p>
            <a:pPr marL="342900" indent="-342900">
              <a:buFont typeface="+mj-lt"/>
              <a:buAutoNum type="arabicPeriod"/>
            </a:pPr>
            <a:r>
              <a:rPr lang="en-US" sz="1200" dirty="0"/>
              <a:t>Find “Reseller”</a:t>
            </a:r>
          </a:p>
          <a:p>
            <a:pPr marL="342900" indent="-342900">
              <a:buFont typeface="+mj-lt"/>
              <a:buAutoNum type="arabicPeriod"/>
            </a:pPr>
            <a:r>
              <a:rPr lang="en-US" sz="1200" dirty="0"/>
              <a:t>Extend it</a:t>
            </a:r>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4144161" y="2835480"/>
            <a:ext cx="5134063" cy="31039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008CBC52-E69F-495E-A428-079A0A7C27B8}"/>
              </a:ext>
            </a:extLst>
          </p:cNvPr>
          <p:cNvCxnSpPr>
            <a:cxnSpLocks/>
          </p:cNvCxnSpPr>
          <p:nvPr/>
        </p:nvCxnSpPr>
        <p:spPr>
          <a:xfrm flipV="1">
            <a:off x="2913776" y="2894202"/>
            <a:ext cx="7161402" cy="63756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1298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DF7EA-5CBC-46B2-8576-DDB1B9943FE8}"/>
              </a:ext>
            </a:extLst>
          </p:cNvPr>
          <p:cNvPicPr>
            <a:picLocks noChangeAspect="1"/>
          </p:cNvPicPr>
          <p:nvPr/>
        </p:nvPicPr>
        <p:blipFill>
          <a:blip r:embed="rId2"/>
          <a:stretch>
            <a:fillRect/>
          </a:stretch>
        </p:blipFill>
        <p:spPr>
          <a:xfrm>
            <a:off x="6649498" y="2103540"/>
            <a:ext cx="3238500" cy="320040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2129474" y="3046815"/>
            <a:ext cx="3112314" cy="830997"/>
          </a:xfrm>
          <a:prstGeom prst="rect">
            <a:avLst/>
          </a:prstGeom>
          <a:noFill/>
        </p:spPr>
        <p:txBody>
          <a:bodyPr wrap="square" rtlCol="0">
            <a:spAutoFit/>
          </a:bodyPr>
          <a:lstStyle/>
          <a:p>
            <a:pPr marL="342900" indent="-342900">
              <a:buFont typeface="+mj-lt"/>
              <a:buAutoNum type="arabicPeriod"/>
            </a:pPr>
            <a:r>
              <a:rPr lang="en-US" sz="1200" dirty="0"/>
              <a:t>Click “OK”</a:t>
            </a:r>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456264" y="3145872"/>
            <a:ext cx="5050173" cy="19084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1165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CAA061-1EA1-4CEA-813A-390014ED6568}"/>
              </a:ext>
            </a:extLst>
          </p:cNvPr>
          <p:cNvPicPr>
            <a:picLocks noChangeAspect="1"/>
          </p:cNvPicPr>
          <p:nvPr/>
        </p:nvPicPr>
        <p:blipFill>
          <a:blip r:embed="rId2"/>
          <a:stretch>
            <a:fillRect/>
          </a:stretch>
        </p:blipFill>
        <p:spPr>
          <a:xfrm>
            <a:off x="5751704" y="2022708"/>
            <a:ext cx="4038600" cy="481012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461665"/>
          </a:xfrm>
          <a:prstGeom prst="rect">
            <a:avLst/>
          </a:prstGeom>
          <a:noFill/>
        </p:spPr>
        <p:txBody>
          <a:bodyPr wrap="square" rtlCol="0">
            <a:spAutoFit/>
          </a:bodyPr>
          <a:lstStyle/>
          <a:p>
            <a:pPr marL="342900" indent="-342900">
              <a:buFont typeface="+mj-lt"/>
              <a:buAutoNum type="arabicPeriod"/>
            </a:pPr>
            <a:r>
              <a:rPr lang="en-US" sz="1200" dirty="0"/>
              <a:t>Select “Custom Column”</a:t>
            </a:r>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3456264" y="2899791"/>
            <a:ext cx="2927758" cy="2460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Rectangle 13">
            <a:extLst>
              <a:ext uri="{FF2B5EF4-FFF2-40B4-BE49-F238E27FC236}">
                <a16:creationId xmlns:a16="http://schemas.microsoft.com/office/drawing/2014/main" id="{BF574D9F-59E7-42CA-9BAC-F1F93934EF68}"/>
              </a:ext>
            </a:extLst>
          </p:cNvPr>
          <p:cNvSpPr/>
          <p:nvPr/>
        </p:nvSpPr>
        <p:spPr>
          <a:xfrm>
            <a:off x="6283350" y="2575901"/>
            <a:ext cx="605407" cy="5830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5378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161768" y="396894"/>
            <a:ext cx="4796382"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615558" y="552932"/>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pic>
        <p:nvPicPr>
          <p:cNvPr id="5" name="Picture 4">
            <a:extLst>
              <a:ext uri="{FF2B5EF4-FFF2-40B4-BE49-F238E27FC236}">
                <a16:creationId xmlns:a16="http://schemas.microsoft.com/office/drawing/2014/main" id="{1CDB7212-FFD4-4DA1-A3E8-23162B02AED1}"/>
              </a:ext>
            </a:extLst>
          </p:cNvPr>
          <p:cNvPicPr>
            <a:picLocks noChangeAspect="1"/>
          </p:cNvPicPr>
          <p:nvPr/>
        </p:nvPicPr>
        <p:blipFill>
          <a:blip r:embed="rId2"/>
          <a:stretch>
            <a:fillRect/>
          </a:stretch>
        </p:blipFill>
        <p:spPr>
          <a:xfrm>
            <a:off x="5167661" y="2666315"/>
            <a:ext cx="2695575" cy="2171700"/>
          </a:xfrm>
          <a:prstGeom prst="rect">
            <a:avLst/>
          </a:prstGeom>
        </p:spPr>
      </p:pic>
      <p:sp>
        <p:nvSpPr>
          <p:cNvPr id="6" name="TextBox 5">
            <a:extLst>
              <a:ext uri="{FF2B5EF4-FFF2-40B4-BE49-F238E27FC236}">
                <a16:creationId xmlns:a16="http://schemas.microsoft.com/office/drawing/2014/main" id="{1C34A5CA-0DC9-4EDF-B04F-F06F081AF73E}"/>
              </a:ext>
            </a:extLst>
          </p:cNvPr>
          <p:cNvSpPr txBox="1"/>
          <p:nvPr/>
        </p:nvSpPr>
        <p:spPr>
          <a:xfrm>
            <a:off x="2306972" y="3105834"/>
            <a:ext cx="1786855" cy="646331"/>
          </a:xfrm>
          <a:prstGeom prst="rect">
            <a:avLst/>
          </a:prstGeom>
          <a:noFill/>
        </p:spPr>
        <p:txBody>
          <a:bodyPr wrap="square" rtlCol="0">
            <a:spAutoFit/>
          </a:bodyPr>
          <a:lstStyle/>
          <a:p>
            <a:r>
              <a:rPr lang="en-US" dirty="0"/>
              <a:t>Double click Power BI icon</a:t>
            </a:r>
          </a:p>
        </p:txBody>
      </p:sp>
    </p:spTree>
    <p:extLst>
      <p:ext uri="{BB962C8B-B14F-4D97-AF65-F5344CB8AC3E}">
        <p14:creationId xmlns:p14="http://schemas.microsoft.com/office/powerpoint/2010/main" val="650663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4381EE-A6F8-421B-BF13-50ADD6AC7866}"/>
              </a:ext>
            </a:extLst>
          </p:cNvPr>
          <p:cNvPicPr>
            <a:picLocks noChangeAspect="1"/>
          </p:cNvPicPr>
          <p:nvPr/>
        </p:nvPicPr>
        <p:blipFill>
          <a:blip r:embed="rId2"/>
          <a:stretch>
            <a:fillRect/>
          </a:stretch>
        </p:blipFill>
        <p:spPr>
          <a:xfrm>
            <a:off x="4622333" y="1964947"/>
            <a:ext cx="6572250" cy="415290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1569660"/>
          </a:xfrm>
          <a:prstGeom prst="rect">
            <a:avLst/>
          </a:prstGeom>
          <a:noFill/>
        </p:spPr>
        <p:txBody>
          <a:bodyPr wrap="square" rtlCol="0">
            <a:spAutoFit/>
          </a:bodyPr>
          <a:lstStyle/>
          <a:p>
            <a:pPr marL="342900" indent="-342900">
              <a:buFont typeface="+mj-lt"/>
              <a:buAutoNum type="arabicPeriod"/>
            </a:pPr>
            <a:r>
              <a:rPr lang="en-US" sz="1200" dirty="0"/>
              <a:t>Name the new column “Calculated Amount”</a:t>
            </a:r>
          </a:p>
          <a:p>
            <a:pPr marL="342900" indent="-342900">
              <a:buFont typeface="+mj-lt"/>
              <a:buAutoNum type="arabicPeriod"/>
            </a:pPr>
            <a:r>
              <a:rPr lang="en-US" sz="1200" dirty="0"/>
              <a:t>Double Click “Order Quantity” and “Unit Price” to insert them into the formula.</a:t>
            </a:r>
          </a:p>
          <a:p>
            <a:pPr marL="342900" indent="-342900">
              <a:buFont typeface="+mj-lt"/>
              <a:buAutoNum type="arabicPeriod"/>
            </a:pPr>
            <a:r>
              <a:rPr lang="en-US" sz="1200" dirty="0"/>
              <a:t>Multiply them using “*”</a:t>
            </a:r>
          </a:p>
          <a:p>
            <a:pPr marL="342900" indent="-342900">
              <a:buFont typeface="+mj-lt"/>
              <a:buAutoNum type="arabicPeriod"/>
            </a:pPr>
            <a:r>
              <a:rPr lang="en-US" sz="1200" dirty="0"/>
              <a:t>Click “OK”</a:t>
            </a:r>
          </a:p>
          <a:p>
            <a:pPr marL="342900" indent="-342900">
              <a:buFont typeface="+mj-lt"/>
              <a:buAutoNum type="arabicPeriod"/>
            </a:pPr>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456264" y="3145872"/>
            <a:ext cx="138418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F1F7F4AD-67D7-4396-9CEB-C5AFA5536567}"/>
              </a:ext>
            </a:extLst>
          </p:cNvPr>
          <p:cNvCxnSpPr>
            <a:cxnSpLocks/>
          </p:cNvCxnSpPr>
          <p:nvPr/>
        </p:nvCxnSpPr>
        <p:spPr>
          <a:xfrm>
            <a:off x="3675775" y="3712128"/>
            <a:ext cx="5434669" cy="58303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4" name="Rectangle 13">
            <a:extLst>
              <a:ext uri="{FF2B5EF4-FFF2-40B4-BE49-F238E27FC236}">
                <a16:creationId xmlns:a16="http://schemas.microsoft.com/office/drawing/2014/main" id="{BF574D9F-59E7-42CA-9BAC-F1F93934EF68}"/>
              </a:ext>
            </a:extLst>
          </p:cNvPr>
          <p:cNvSpPr/>
          <p:nvPr/>
        </p:nvSpPr>
        <p:spPr>
          <a:xfrm>
            <a:off x="9001387" y="4065165"/>
            <a:ext cx="1006679" cy="4599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05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B384DC-C1F2-4E44-9DB3-35DB0119C9E0}"/>
              </a:ext>
            </a:extLst>
          </p:cNvPr>
          <p:cNvPicPr>
            <a:picLocks noChangeAspect="1"/>
          </p:cNvPicPr>
          <p:nvPr/>
        </p:nvPicPr>
        <p:blipFill>
          <a:blip r:embed="rId2"/>
          <a:stretch>
            <a:fillRect/>
          </a:stretch>
        </p:blipFill>
        <p:spPr>
          <a:xfrm>
            <a:off x="5217951" y="2667699"/>
            <a:ext cx="6449017" cy="3095538"/>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1015663"/>
          </a:xfrm>
          <a:prstGeom prst="rect">
            <a:avLst/>
          </a:prstGeom>
          <a:noFill/>
        </p:spPr>
        <p:txBody>
          <a:bodyPr wrap="square" rtlCol="0">
            <a:spAutoFit/>
          </a:bodyPr>
          <a:lstStyle/>
          <a:p>
            <a:pPr marL="342900" indent="-342900">
              <a:buFont typeface="+mj-lt"/>
              <a:buAutoNum type="arabicPeriod"/>
            </a:pPr>
            <a:r>
              <a:rPr lang="en-US" sz="1200" dirty="0"/>
              <a:t>Click “Calculated Amount”</a:t>
            </a:r>
          </a:p>
          <a:p>
            <a:pPr marL="342900" indent="-342900">
              <a:buFont typeface="+mj-lt"/>
              <a:buAutoNum type="arabicPeriod"/>
            </a:pPr>
            <a:r>
              <a:rPr lang="en-US" sz="1200" dirty="0"/>
              <a:t>Select “Conditional Column”</a:t>
            </a:r>
          </a:p>
          <a:p>
            <a:pPr marL="342900" indent="-342900">
              <a:buFont typeface="+mj-lt"/>
              <a:buAutoNum type="arabicPeriod"/>
            </a:pPr>
            <a:endParaRPr lang="en-US" sz="1200" dirty="0"/>
          </a:p>
          <a:p>
            <a:endParaRPr lang="en-US" sz="1200" dirty="0"/>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3447875" y="3028426"/>
            <a:ext cx="2533475" cy="26005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F1F7F4AD-67D7-4396-9CEB-C5AFA5536567}"/>
              </a:ext>
            </a:extLst>
          </p:cNvPr>
          <p:cNvCxnSpPr>
            <a:cxnSpLocks/>
          </p:cNvCxnSpPr>
          <p:nvPr/>
        </p:nvCxnSpPr>
        <p:spPr>
          <a:xfrm>
            <a:off x="3355596" y="3028426"/>
            <a:ext cx="7281644" cy="7023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63566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24E395-DEA6-4D4E-9B4A-BB5FB08ECE0D}"/>
              </a:ext>
            </a:extLst>
          </p:cNvPr>
          <p:cNvPicPr>
            <a:picLocks noChangeAspect="1"/>
          </p:cNvPicPr>
          <p:nvPr/>
        </p:nvPicPr>
        <p:blipFill>
          <a:blip r:embed="rId2"/>
          <a:stretch>
            <a:fillRect/>
          </a:stretch>
        </p:blipFill>
        <p:spPr>
          <a:xfrm>
            <a:off x="5226341" y="2277503"/>
            <a:ext cx="6432608" cy="365760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646331"/>
          </a:xfrm>
          <a:prstGeom prst="rect">
            <a:avLst/>
          </a:prstGeom>
          <a:noFill/>
        </p:spPr>
        <p:txBody>
          <a:bodyPr wrap="square" rtlCol="0">
            <a:spAutoFit/>
          </a:bodyPr>
          <a:lstStyle/>
          <a:p>
            <a:pPr marL="342900" indent="-342900">
              <a:buFont typeface="+mj-lt"/>
              <a:buAutoNum type="arabicPeriod"/>
            </a:pPr>
            <a:r>
              <a:rPr lang="en-US" sz="1200" dirty="0"/>
              <a:t>Fill out the form</a:t>
            </a:r>
          </a:p>
          <a:p>
            <a:pPr marL="342900" indent="-342900">
              <a:buFont typeface="+mj-lt"/>
              <a:buAutoNum type="arabicPeriod"/>
            </a:pPr>
            <a:r>
              <a:rPr lang="en-US" sz="1200" dirty="0"/>
              <a:t>Click “OK”</a:t>
            </a:r>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a:off x="3078760" y="3196206"/>
            <a:ext cx="1979801" cy="3523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4297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461665"/>
          </a:xfrm>
          <a:prstGeom prst="rect">
            <a:avLst/>
          </a:prstGeom>
          <a:noFill/>
        </p:spPr>
        <p:txBody>
          <a:bodyPr wrap="square" rtlCol="0">
            <a:spAutoFit/>
          </a:bodyPr>
          <a:lstStyle/>
          <a:p>
            <a:pPr marL="342900" indent="-342900">
              <a:buFont typeface="+mj-lt"/>
              <a:buAutoNum type="arabicPeriod"/>
            </a:pPr>
            <a:r>
              <a:rPr lang="en-US" sz="1200" dirty="0"/>
              <a:t>Now we have created 2 new columns</a:t>
            </a:r>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4236440" y="2667699"/>
            <a:ext cx="2676088" cy="5620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7" name="Picture 6">
            <a:extLst>
              <a:ext uri="{FF2B5EF4-FFF2-40B4-BE49-F238E27FC236}">
                <a16:creationId xmlns:a16="http://schemas.microsoft.com/office/drawing/2014/main" id="{4C7F0CC8-B0D4-4A09-90A6-BBB201C3EC2F}"/>
              </a:ext>
            </a:extLst>
          </p:cNvPr>
          <p:cNvPicPr>
            <a:picLocks noChangeAspect="1"/>
          </p:cNvPicPr>
          <p:nvPr/>
        </p:nvPicPr>
        <p:blipFill>
          <a:blip r:embed="rId2"/>
          <a:stretch>
            <a:fillRect/>
          </a:stretch>
        </p:blipFill>
        <p:spPr>
          <a:xfrm>
            <a:off x="7060037" y="1921079"/>
            <a:ext cx="2544134" cy="4855740"/>
          </a:xfrm>
          <a:prstGeom prst="rect">
            <a:avLst/>
          </a:prstGeom>
        </p:spPr>
      </p:pic>
    </p:spTree>
    <p:extLst>
      <p:ext uri="{BB962C8B-B14F-4D97-AF65-F5344CB8AC3E}">
        <p14:creationId xmlns:p14="http://schemas.microsoft.com/office/powerpoint/2010/main" val="1923975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46540B-3CA7-4EDB-9EBD-5FC613D8B0FC}"/>
              </a:ext>
            </a:extLst>
          </p:cNvPr>
          <p:cNvPicPr>
            <a:picLocks noChangeAspect="1"/>
          </p:cNvPicPr>
          <p:nvPr/>
        </p:nvPicPr>
        <p:blipFill>
          <a:blip r:embed="rId2"/>
          <a:stretch>
            <a:fillRect/>
          </a:stretch>
        </p:blipFill>
        <p:spPr>
          <a:xfrm>
            <a:off x="5574484" y="1803633"/>
            <a:ext cx="4781550" cy="47053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dirty="0">
                <a:solidFill>
                  <a:schemeClr val="tx1"/>
                </a:solidFill>
                <a:latin typeface="Segoe UI" panose="020B0502040204020203" pitchFamily="34" charset="0"/>
              </a:rPr>
              <a:t>prepare</a:t>
            </a:r>
            <a:r>
              <a:rPr lang="en-US" b="1" i="0" dirty="0">
                <a:solidFill>
                  <a:schemeClr val="tx1"/>
                </a:solidFill>
                <a:effectLst/>
                <a:latin typeface="Segoe UI" panose="020B0502040204020203" pitchFamily="34" charset="0"/>
              </a:rPr>
              <a: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308684" y="2899791"/>
            <a:ext cx="3112314" cy="830997"/>
          </a:xfrm>
          <a:prstGeom prst="rect">
            <a:avLst/>
          </a:prstGeom>
          <a:noFill/>
        </p:spPr>
        <p:txBody>
          <a:bodyPr wrap="square" rtlCol="0">
            <a:spAutoFit/>
          </a:bodyPr>
          <a:lstStyle/>
          <a:p>
            <a:pPr marL="342900" indent="-342900">
              <a:buFont typeface="+mj-lt"/>
              <a:buAutoNum type="arabicPeriod"/>
            </a:pPr>
            <a:r>
              <a:rPr lang="en-US" sz="1200" dirty="0"/>
              <a:t>Go to “Home”</a:t>
            </a:r>
          </a:p>
          <a:p>
            <a:pPr marL="342900" indent="-342900">
              <a:buFont typeface="+mj-lt"/>
              <a:buAutoNum type="arabicPeriod"/>
            </a:pPr>
            <a:r>
              <a:rPr lang="en-US" sz="1200" dirty="0"/>
              <a:t>Click “Close &amp; Apply”</a:t>
            </a:r>
          </a:p>
          <a:p>
            <a:pPr marL="342900" indent="-342900">
              <a:buFont typeface="+mj-lt"/>
              <a:buAutoNum type="arabicPeriod"/>
            </a:pPr>
            <a:r>
              <a:rPr lang="en-US" sz="1200" dirty="0"/>
              <a:t>Select “Close &amp; Apply”</a:t>
            </a:r>
          </a:p>
          <a:p>
            <a:pPr marL="342900" indent="-342900">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AC9095E7-0D82-4D60-B359-AF6490CD570C}"/>
              </a:ext>
            </a:extLst>
          </p:cNvPr>
          <p:cNvCxnSpPr>
            <a:cxnSpLocks/>
          </p:cNvCxnSpPr>
          <p:nvPr/>
        </p:nvCxnSpPr>
        <p:spPr>
          <a:xfrm flipV="1">
            <a:off x="2678886" y="2145485"/>
            <a:ext cx="3621246" cy="83099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9095FACA-8233-42AE-B0F8-8D9AAC292EF2}"/>
              </a:ext>
            </a:extLst>
          </p:cNvPr>
          <p:cNvCxnSpPr>
            <a:cxnSpLocks/>
          </p:cNvCxnSpPr>
          <p:nvPr/>
        </p:nvCxnSpPr>
        <p:spPr>
          <a:xfrm flipV="1">
            <a:off x="3057789" y="3070371"/>
            <a:ext cx="2516695" cy="24211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531877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9EAC9C-36DA-42F2-85C0-3F3871AD618E}"/>
              </a:ext>
            </a:extLst>
          </p:cNvPr>
          <p:cNvPicPr>
            <a:picLocks noChangeAspect="1"/>
          </p:cNvPicPr>
          <p:nvPr/>
        </p:nvPicPr>
        <p:blipFill>
          <a:blip r:embed="rId2"/>
          <a:stretch>
            <a:fillRect/>
          </a:stretch>
        </p:blipFill>
        <p:spPr>
          <a:xfrm>
            <a:off x="6957508" y="1904301"/>
            <a:ext cx="2996380" cy="457619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439872" y="3107837"/>
            <a:ext cx="3112314" cy="276999"/>
          </a:xfrm>
          <a:prstGeom prst="rect">
            <a:avLst/>
          </a:prstGeom>
          <a:noFill/>
        </p:spPr>
        <p:txBody>
          <a:bodyPr wrap="square" rtlCol="0">
            <a:spAutoFit/>
          </a:bodyPr>
          <a:lstStyle/>
          <a:p>
            <a:pPr marL="342900" indent="-342900">
              <a:buFont typeface="+mj-lt"/>
              <a:buAutoNum type="arabicPeriod"/>
            </a:pPr>
            <a:r>
              <a:rPr lang="en-US" sz="1200" dirty="0"/>
              <a:t>You should see the tables on the right</a:t>
            </a:r>
          </a:p>
        </p:txBody>
      </p:sp>
      <p:cxnSp>
        <p:nvCxnSpPr>
          <p:cNvPr id="13" name="Straight Arrow Connector 12">
            <a:extLst>
              <a:ext uri="{FF2B5EF4-FFF2-40B4-BE49-F238E27FC236}">
                <a16:creationId xmlns:a16="http://schemas.microsoft.com/office/drawing/2014/main" id="{B45E2525-FE91-4232-A272-A1C90148398E}"/>
              </a:ext>
            </a:extLst>
          </p:cNvPr>
          <p:cNvCxnSpPr>
            <a:cxnSpLocks/>
          </p:cNvCxnSpPr>
          <p:nvPr/>
        </p:nvCxnSpPr>
        <p:spPr>
          <a:xfrm>
            <a:off x="4244829" y="3246336"/>
            <a:ext cx="4714613" cy="5058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93456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pic>
        <p:nvPicPr>
          <p:cNvPr id="1026" name="Picture 2" descr="Understand star schema and the importance for Power BI - Power BI |  Microsoft Docs">
            <a:extLst>
              <a:ext uri="{FF2B5EF4-FFF2-40B4-BE49-F238E27FC236}">
                <a16:creationId xmlns:a16="http://schemas.microsoft.com/office/drawing/2014/main" id="{87573FE3-68EF-4A6A-A125-200A65CC5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674" y="2174211"/>
            <a:ext cx="6470468" cy="38272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90AE1B-B3DF-4223-B5DE-31ED87940C4B}"/>
              </a:ext>
            </a:extLst>
          </p:cNvPr>
          <p:cNvSpPr txBox="1"/>
          <p:nvPr/>
        </p:nvSpPr>
        <p:spPr>
          <a:xfrm>
            <a:off x="4922207" y="153629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Star Schema?</a:t>
            </a:r>
          </a:p>
        </p:txBody>
      </p:sp>
    </p:spTree>
    <p:extLst>
      <p:ext uri="{BB962C8B-B14F-4D97-AF65-F5344CB8AC3E}">
        <p14:creationId xmlns:p14="http://schemas.microsoft.com/office/powerpoint/2010/main" val="4019577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922207" y="153629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Start Schema?</a:t>
            </a:r>
          </a:p>
        </p:txBody>
      </p:sp>
      <p:pic>
        <p:nvPicPr>
          <p:cNvPr id="2052" name="Picture 4" descr="LogAnalysis: Open-Source Web Tool For Geographic Business Intelligence |  Thomas Robert">
            <a:extLst>
              <a:ext uri="{FF2B5EF4-FFF2-40B4-BE49-F238E27FC236}">
                <a16:creationId xmlns:a16="http://schemas.microsoft.com/office/drawing/2014/main" id="{96B456BD-4F6F-4326-9077-9A859E903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707" y="2781981"/>
            <a:ext cx="4295775" cy="180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8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13" name="TextBox 12">
            <a:extLst>
              <a:ext uri="{FF2B5EF4-FFF2-40B4-BE49-F238E27FC236}">
                <a16:creationId xmlns:a16="http://schemas.microsoft.com/office/drawing/2014/main" id="{1934F528-E11D-45E0-AC11-8A97E98E0B0D}"/>
              </a:ext>
            </a:extLst>
          </p:cNvPr>
          <p:cNvSpPr txBox="1"/>
          <p:nvPr/>
        </p:nvSpPr>
        <p:spPr>
          <a:xfrm>
            <a:off x="4406537" y="1828667"/>
            <a:ext cx="4127863" cy="646331"/>
          </a:xfrm>
          <a:prstGeom prst="rect">
            <a:avLst/>
          </a:prstGeom>
          <a:noFill/>
        </p:spPr>
        <p:txBody>
          <a:bodyPr wrap="square" rtlCol="0">
            <a:spAutoFit/>
          </a:bodyPr>
          <a:lstStyle/>
          <a:p>
            <a:pPr algn="ctr"/>
            <a:r>
              <a:rPr lang="en-US" dirty="0"/>
              <a:t>Dough mindset</a:t>
            </a:r>
          </a:p>
          <a:p>
            <a:pPr algn="ctr"/>
            <a:endParaRPr lang="en-US" dirty="0"/>
          </a:p>
        </p:txBody>
      </p:sp>
      <p:pic>
        <p:nvPicPr>
          <p:cNvPr id="3076" name="Picture 4" descr="A Good Way to Portion Dough for Rolls | Cook&amp;#39;s Illustrated">
            <a:extLst>
              <a:ext uri="{FF2B5EF4-FFF2-40B4-BE49-F238E27FC236}">
                <a16:creationId xmlns:a16="http://schemas.microsoft.com/office/drawing/2014/main" id="{D85CC963-DAF4-456F-BB2D-A59591169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816" y="2631036"/>
            <a:ext cx="3679916" cy="367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460652" y="2048634"/>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To answer </a:t>
            </a:r>
            <a:r>
              <a:rPr lang="en-US" dirty="0" err="1">
                <a:latin typeface="Arial" panose="020B0604020202020204" pitchFamily="34" charset="0"/>
                <a:cs typeface="Arial" panose="020B0604020202020204" pitchFamily="34" charset="0"/>
              </a:rPr>
              <a:t>Ws</a:t>
            </a: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E8EA971-E4E4-43EA-9DFA-EDD2AAB793F3}"/>
              </a:ext>
            </a:extLst>
          </p:cNvPr>
          <p:cNvSpPr txBox="1"/>
          <p:nvPr/>
        </p:nvSpPr>
        <p:spPr>
          <a:xfrm>
            <a:off x="4925940" y="2962707"/>
            <a:ext cx="519030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When? --- Date dimension</a:t>
            </a:r>
          </a:p>
          <a:p>
            <a:pPr marL="285750" indent="-285750">
              <a:buFont typeface="Arial" panose="020B0604020202020204" pitchFamily="34" charset="0"/>
              <a:buChar char="•"/>
            </a:pPr>
            <a:r>
              <a:rPr lang="en-US" dirty="0"/>
              <a:t>Where? --- Location dimension</a:t>
            </a:r>
          </a:p>
          <a:p>
            <a:pPr marL="285750" indent="-285750">
              <a:buFont typeface="Arial" panose="020B0604020202020204" pitchFamily="34" charset="0"/>
              <a:buChar char="•"/>
            </a:pPr>
            <a:r>
              <a:rPr lang="en-US" dirty="0"/>
              <a:t>Who? --- Supplier, Customer, Employee dimension</a:t>
            </a:r>
          </a:p>
          <a:p>
            <a:pPr marL="285750" indent="-285750">
              <a:buFont typeface="Arial" panose="020B0604020202020204" pitchFamily="34" charset="0"/>
              <a:buChar char="•"/>
            </a:pPr>
            <a:r>
              <a:rPr lang="en-US" dirty="0"/>
              <a:t>What? --- Product Category dimension</a:t>
            </a:r>
          </a:p>
          <a:p>
            <a:pPr marL="285750" indent="-285750">
              <a:buFont typeface="Arial" panose="020B0604020202020204" pitchFamily="34" charset="0"/>
              <a:buChar char="•"/>
            </a:pPr>
            <a:r>
              <a:rPr lang="en-US" dirty="0"/>
              <a:t>Why? --- ?</a:t>
            </a:r>
          </a:p>
        </p:txBody>
      </p:sp>
    </p:spTree>
    <p:extLst>
      <p:ext uri="{BB962C8B-B14F-4D97-AF65-F5344CB8AC3E}">
        <p14:creationId xmlns:p14="http://schemas.microsoft.com/office/powerpoint/2010/main" val="36745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248312" y="610506"/>
            <a:ext cx="5652698"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7772297" y="766544"/>
            <a:ext cx="2171391"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2306972" y="3105834"/>
            <a:ext cx="1786855" cy="646331"/>
          </a:xfrm>
          <a:prstGeom prst="rect">
            <a:avLst/>
          </a:prstGeom>
          <a:noFill/>
        </p:spPr>
        <p:txBody>
          <a:bodyPr wrap="square" rtlCol="0">
            <a:spAutoFit/>
          </a:bodyPr>
          <a:lstStyle/>
          <a:p>
            <a:r>
              <a:rPr lang="en-US" dirty="0"/>
              <a:t>Close the pop up window.</a:t>
            </a:r>
          </a:p>
        </p:txBody>
      </p:sp>
      <p:pic>
        <p:nvPicPr>
          <p:cNvPr id="7" name="Picture 6">
            <a:extLst>
              <a:ext uri="{FF2B5EF4-FFF2-40B4-BE49-F238E27FC236}">
                <a16:creationId xmlns:a16="http://schemas.microsoft.com/office/drawing/2014/main" id="{BADA4D8B-318E-4867-A5E6-03E8B104A357}"/>
              </a:ext>
            </a:extLst>
          </p:cNvPr>
          <p:cNvPicPr>
            <a:picLocks noChangeAspect="1"/>
          </p:cNvPicPr>
          <p:nvPr/>
        </p:nvPicPr>
        <p:blipFill>
          <a:blip r:embed="rId2"/>
          <a:stretch>
            <a:fillRect/>
          </a:stretch>
        </p:blipFill>
        <p:spPr>
          <a:xfrm>
            <a:off x="4666004" y="3152755"/>
            <a:ext cx="6212586" cy="1433674"/>
          </a:xfrm>
          <a:prstGeom prst="rect">
            <a:avLst/>
          </a:prstGeom>
        </p:spPr>
      </p:pic>
      <p:cxnSp>
        <p:nvCxnSpPr>
          <p:cNvPr id="9" name="Straight Arrow Connector 8">
            <a:extLst>
              <a:ext uri="{FF2B5EF4-FFF2-40B4-BE49-F238E27FC236}">
                <a16:creationId xmlns:a16="http://schemas.microsoft.com/office/drawing/2014/main" id="{D4139AC7-905C-4F82-90A5-99B12D149EEB}"/>
              </a:ext>
            </a:extLst>
          </p:cNvPr>
          <p:cNvCxnSpPr/>
          <p:nvPr/>
        </p:nvCxnSpPr>
        <p:spPr>
          <a:xfrm flipV="1">
            <a:off x="4093827" y="3330429"/>
            <a:ext cx="6473461" cy="30200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49580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Start Schema?</a:t>
            </a:r>
          </a:p>
        </p:txBody>
      </p:sp>
      <p:pic>
        <p:nvPicPr>
          <p:cNvPr id="5" name="Picture 4">
            <a:extLst>
              <a:ext uri="{FF2B5EF4-FFF2-40B4-BE49-F238E27FC236}">
                <a16:creationId xmlns:a16="http://schemas.microsoft.com/office/drawing/2014/main" id="{66B7FAAA-31A1-4976-A38C-CADA77C3E3CA}"/>
              </a:ext>
            </a:extLst>
          </p:cNvPr>
          <p:cNvPicPr>
            <a:picLocks noChangeAspect="1"/>
          </p:cNvPicPr>
          <p:nvPr/>
        </p:nvPicPr>
        <p:blipFill>
          <a:blip r:embed="rId2"/>
          <a:stretch>
            <a:fillRect/>
          </a:stretch>
        </p:blipFill>
        <p:spPr>
          <a:xfrm>
            <a:off x="4777510" y="1769069"/>
            <a:ext cx="6147830" cy="4709992"/>
          </a:xfrm>
          <a:prstGeom prst="rect">
            <a:avLst/>
          </a:prstGeom>
        </p:spPr>
      </p:pic>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332160"/>
          </a:xfrm>
          <a:prstGeom prst="rect">
            <a:avLst/>
          </a:prstGeom>
          <a:noFill/>
        </p:spPr>
        <p:txBody>
          <a:bodyPr wrap="square" rtlCol="0">
            <a:spAutoFit/>
          </a:bodyPr>
          <a:lstStyle/>
          <a:p>
            <a:pPr marL="342900" indent="-342900">
              <a:buFont typeface="+mj-lt"/>
              <a:buAutoNum type="arabicPeriod"/>
            </a:pPr>
            <a:r>
              <a:rPr lang="en-US" sz="1200" dirty="0"/>
              <a:t>Go to “model” view</a:t>
            </a:r>
          </a:p>
          <a:p>
            <a:pPr marL="342900" indent="-342900">
              <a:lnSpc>
                <a:spcPct val="200000"/>
              </a:lnSpc>
              <a:buFont typeface="+mj-lt"/>
              <a:buAutoNum type="arabicPeriod"/>
            </a:pPr>
            <a:r>
              <a:rPr lang="en-US" sz="1200" dirty="0"/>
              <a:t>Use Sales table as </a:t>
            </a:r>
            <a:r>
              <a:rPr lang="en-US" sz="1200" dirty="0">
                <a:latin typeface="Segoe UI" panose="020B0502040204020203" pitchFamily="34" charset="0"/>
              </a:rPr>
              <a:t>t</a:t>
            </a:r>
            <a:r>
              <a:rPr lang="en-US" sz="1200" b="0" i="0" dirty="0">
                <a:effectLst/>
                <a:latin typeface="Segoe UI" panose="020B0502040204020203" pitchFamily="34" charset="0"/>
              </a:rPr>
              <a:t>he center of the star</a:t>
            </a:r>
          </a:p>
          <a:p>
            <a:pPr marL="342900" indent="-342900">
              <a:lnSpc>
                <a:spcPct val="200000"/>
              </a:lnSpc>
              <a:buFont typeface="+mj-lt"/>
              <a:buAutoNum type="arabicPeriod"/>
            </a:pPr>
            <a:r>
              <a:rPr lang="en-US" sz="1200" b="0" i="0" dirty="0">
                <a:effectLst/>
                <a:latin typeface="Segoe UI" panose="020B0502040204020203" pitchFamily="34" charset="0"/>
              </a:rPr>
              <a:t>Dimension tables as surrounding tables</a:t>
            </a:r>
            <a:r>
              <a:rPr lang="en-US" sz="1200" dirty="0">
                <a:latin typeface="Segoe UI" panose="020B0502040204020203" pitchFamily="34" charset="0"/>
              </a:rPr>
              <a:t> </a:t>
            </a:r>
            <a:endParaRPr lang="en-US" sz="1200" b="0" i="0" dirty="0">
              <a:effectLst/>
              <a:latin typeface="Segoe UI" panose="020B0502040204020203" pitchFamily="34" charset="0"/>
            </a:endParaRPr>
          </a:p>
          <a:p>
            <a:pPr marL="342900" indent="-342900">
              <a:lnSpc>
                <a:spcPct val="200000"/>
              </a:lnSpc>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08A186D9-CE69-47F9-8BB0-5604712DC138}"/>
              </a:ext>
            </a:extLst>
          </p:cNvPr>
          <p:cNvCxnSpPr>
            <a:cxnSpLocks/>
          </p:cNvCxnSpPr>
          <p:nvPr/>
        </p:nvCxnSpPr>
        <p:spPr>
          <a:xfrm flipV="1">
            <a:off x="2673531" y="2995750"/>
            <a:ext cx="2103979" cy="29609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a:off x="3357154" y="3818081"/>
            <a:ext cx="3897086" cy="24435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44878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D3E46C-440A-44DD-9DC8-7FBFD81B41FE}"/>
              </a:ext>
            </a:extLst>
          </p:cNvPr>
          <p:cNvPicPr>
            <a:picLocks noChangeAspect="1"/>
          </p:cNvPicPr>
          <p:nvPr/>
        </p:nvPicPr>
        <p:blipFill>
          <a:blip r:embed="rId2"/>
          <a:stretch>
            <a:fillRect/>
          </a:stretch>
        </p:blipFill>
        <p:spPr>
          <a:xfrm>
            <a:off x="5241503" y="1997363"/>
            <a:ext cx="4526371" cy="4276209"/>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962828"/>
          </a:xfrm>
          <a:prstGeom prst="rect">
            <a:avLst/>
          </a:prstGeom>
          <a:noFill/>
        </p:spPr>
        <p:txBody>
          <a:bodyPr wrap="square" rtlCol="0">
            <a:spAutoFit/>
          </a:bodyPr>
          <a:lstStyle/>
          <a:p>
            <a:pPr marL="342900" indent="-342900">
              <a:buFont typeface="+mj-lt"/>
              <a:buAutoNum type="arabicPeriod"/>
            </a:pPr>
            <a:r>
              <a:rPr lang="en-US" sz="1200" dirty="0"/>
              <a:t>Left click on “</a:t>
            </a:r>
            <a:r>
              <a:rPr lang="en-US" sz="1200" dirty="0" err="1"/>
              <a:t>ProductKey</a:t>
            </a:r>
            <a:r>
              <a:rPr lang="en-US" sz="1200" dirty="0"/>
              <a:t>” in “Product” table and hold it and drag it onto “</a:t>
            </a:r>
            <a:r>
              <a:rPr lang="en-US" sz="1200" dirty="0" err="1"/>
              <a:t>ProductKey</a:t>
            </a:r>
            <a:r>
              <a:rPr lang="en-US" sz="1200" dirty="0"/>
              <a:t>” in “Sales” table  </a:t>
            </a:r>
            <a:endParaRPr lang="en-US" sz="1200" b="0" i="0" dirty="0">
              <a:effectLst/>
              <a:latin typeface="Segoe UI" panose="020B0502040204020203" pitchFamily="34" charset="0"/>
            </a:endParaRPr>
          </a:p>
          <a:p>
            <a:pPr marL="342900" indent="-342900">
              <a:lnSpc>
                <a:spcPct val="200000"/>
              </a:lnSpc>
              <a:buFont typeface="+mj-lt"/>
              <a:buAutoNum type="arabicPeriod"/>
            </a:pPr>
            <a:endParaRPr lang="en-US" sz="1200" dirty="0"/>
          </a:p>
        </p:txBody>
      </p:sp>
      <p:cxnSp>
        <p:nvCxnSpPr>
          <p:cNvPr id="10" name="Straight Arrow Connector 9">
            <a:extLst>
              <a:ext uri="{FF2B5EF4-FFF2-40B4-BE49-F238E27FC236}">
                <a16:creationId xmlns:a16="http://schemas.microsoft.com/office/drawing/2014/main" id="{08A186D9-CE69-47F9-8BB0-5604712DC138}"/>
              </a:ext>
            </a:extLst>
          </p:cNvPr>
          <p:cNvCxnSpPr>
            <a:cxnSpLocks/>
          </p:cNvCxnSpPr>
          <p:nvPr/>
        </p:nvCxnSpPr>
        <p:spPr>
          <a:xfrm flipV="1">
            <a:off x="2290354" y="3213463"/>
            <a:ext cx="5338355"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a:off x="3048000" y="3541967"/>
            <a:ext cx="2447109" cy="7633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03077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202F7-68DB-48EA-B2C9-3A1A69DA2622}"/>
              </a:ext>
            </a:extLst>
          </p:cNvPr>
          <p:cNvPicPr>
            <a:picLocks noChangeAspect="1"/>
          </p:cNvPicPr>
          <p:nvPr/>
        </p:nvPicPr>
        <p:blipFill>
          <a:blip r:embed="rId2"/>
          <a:stretch>
            <a:fillRect/>
          </a:stretch>
        </p:blipFill>
        <p:spPr>
          <a:xfrm>
            <a:off x="4319995" y="1681619"/>
            <a:ext cx="5581650" cy="4797442"/>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408830"/>
          </a:xfrm>
          <a:prstGeom prst="rect">
            <a:avLst/>
          </a:prstGeom>
          <a:noFill/>
        </p:spPr>
        <p:txBody>
          <a:bodyPr wrap="square" rtlCol="0">
            <a:spAutoFit/>
          </a:bodyPr>
          <a:lstStyle/>
          <a:p>
            <a:pPr marL="342900" indent="-342900">
              <a:lnSpc>
                <a:spcPct val="200000"/>
              </a:lnSpc>
              <a:buFont typeface="+mj-lt"/>
              <a:buAutoNum type="arabicPeriod"/>
            </a:pPr>
            <a:r>
              <a:rPr lang="en-US" sz="1200" dirty="0"/>
              <a:t>You have created a one-to-many relationship</a:t>
            </a:r>
          </a:p>
        </p:txBody>
      </p:sp>
      <p:cxnSp>
        <p:nvCxnSpPr>
          <p:cNvPr id="10" name="Straight Arrow Connector 9">
            <a:extLst>
              <a:ext uri="{FF2B5EF4-FFF2-40B4-BE49-F238E27FC236}">
                <a16:creationId xmlns:a16="http://schemas.microsoft.com/office/drawing/2014/main" id="{08A186D9-CE69-47F9-8BB0-5604712DC138}"/>
              </a:ext>
            </a:extLst>
          </p:cNvPr>
          <p:cNvCxnSpPr>
            <a:cxnSpLocks/>
          </p:cNvCxnSpPr>
          <p:nvPr/>
        </p:nvCxnSpPr>
        <p:spPr>
          <a:xfrm>
            <a:off x="4188823" y="3429000"/>
            <a:ext cx="3117668" cy="6901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85665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F81AE9-5B16-46FE-AD79-96CF9695D4FC}"/>
              </a:ext>
            </a:extLst>
          </p:cNvPr>
          <p:cNvPicPr>
            <a:picLocks noChangeAspect="1"/>
          </p:cNvPicPr>
          <p:nvPr/>
        </p:nvPicPr>
        <p:blipFill>
          <a:blip r:embed="rId2"/>
          <a:stretch>
            <a:fillRect/>
          </a:stretch>
        </p:blipFill>
        <p:spPr>
          <a:xfrm>
            <a:off x="4318718" y="1681619"/>
            <a:ext cx="7243307" cy="4889863"/>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514308"/>
          </a:xfrm>
          <a:prstGeom prst="rect">
            <a:avLst/>
          </a:prstGeom>
          <a:noFill/>
        </p:spPr>
        <p:txBody>
          <a:bodyPr wrap="square" rtlCol="0">
            <a:spAutoFit/>
          </a:bodyPr>
          <a:lstStyle/>
          <a:p>
            <a:pPr marL="342900" indent="-342900">
              <a:lnSpc>
                <a:spcPct val="200000"/>
              </a:lnSpc>
              <a:buFont typeface="+mj-lt"/>
              <a:buAutoNum type="arabicPeriod"/>
            </a:pPr>
            <a:r>
              <a:rPr lang="en-US" sz="1600" dirty="0"/>
              <a:t>Do this for all the dimension tables</a:t>
            </a:r>
          </a:p>
        </p:txBody>
      </p:sp>
    </p:spTree>
    <p:extLst>
      <p:ext uri="{BB962C8B-B14F-4D97-AF65-F5344CB8AC3E}">
        <p14:creationId xmlns:p14="http://schemas.microsoft.com/office/powerpoint/2010/main" val="2668133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3D437D-70D6-4FA4-BC21-47F882AAA8D3}"/>
              </a:ext>
            </a:extLst>
          </p:cNvPr>
          <p:cNvPicPr>
            <a:picLocks noChangeAspect="1"/>
          </p:cNvPicPr>
          <p:nvPr/>
        </p:nvPicPr>
        <p:blipFill>
          <a:blip r:embed="rId2"/>
          <a:stretch>
            <a:fillRect/>
          </a:stretch>
        </p:blipFill>
        <p:spPr>
          <a:xfrm>
            <a:off x="5307058" y="1990608"/>
            <a:ext cx="5200650" cy="441007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006750"/>
          </a:xfrm>
          <a:prstGeom prst="rect">
            <a:avLst/>
          </a:prstGeom>
          <a:noFill/>
        </p:spPr>
        <p:txBody>
          <a:bodyPr wrap="square" rtlCol="0">
            <a:spAutoFit/>
          </a:bodyPr>
          <a:lstStyle/>
          <a:p>
            <a:pPr marL="342900" indent="-342900">
              <a:lnSpc>
                <a:spcPct val="200000"/>
              </a:lnSpc>
              <a:buFont typeface="+mj-lt"/>
              <a:buAutoNum type="arabicPeriod"/>
            </a:pPr>
            <a:r>
              <a:rPr lang="en-US" sz="1600" dirty="0"/>
              <a:t>Hide all the key columns by click on the eye icon.</a:t>
            </a:r>
          </a:p>
        </p:txBody>
      </p:sp>
      <p:cxnSp>
        <p:nvCxnSpPr>
          <p:cNvPr id="10" name="Straight Arrow Connector 9">
            <a:extLst>
              <a:ext uri="{FF2B5EF4-FFF2-40B4-BE49-F238E27FC236}">
                <a16:creationId xmlns:a16="http://schemas.microsoft.com/office/drawing/2014/main" id="{B079DB69-861F-4938-AFAD-FD13400014FE}"/>
              </a:ext>
            </a:extLst>
          </p:cNvPr>
          <p:cNvCxnSpPr>
            <a:cxnSpLocks/>
          </p:cNvCxnSpPr>
          <p:nvPr/>
        </p:nvCxnSpPr>
        <p:spPr>
          <a:xfrm flipV="1">
            <a:off x="3692434" y="3239589"/>
            <a:ext cx="6479177" cy="42672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90128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F7FACF8-3C67-45AF-B037-9B1FE758B8B7}"/>
              </a:ext>
            </a:extLst>
          </p:cNvPr>
          <p:cNvPicPr>
            <a:picLocks noChangeAspect="1"/>
          </p:cNvPicPr>
          <p:nvPr/>
        </p:nvPicPr>
        <p:blipFill>
          <a:blip r:embed="rId2"/>
          <a:stretch>
            <a:fillRect/>
          </a:stretch>
        </p:blipFill>
        <p:spPr>
          <a:xfrm>
            <a:off x="9324437" y="1991550"/>
            <a:ext cx="2397303" cy="4099016"/>
          </a:xfrm>
          <a:prstGeom prst="rect">
            <a:avLst/>
          </a:prstGeom>
        </p:spPr>
      </p:pic>
      <p:pic>
        <p:nvPicPr>
          <p:cNvPr id="6" name="Picture 5">
            <a:extLst>
              <a:ext uri="{FF2B5EF4-FFF2-40B4-BE49-F238E27FC236}">
                <a16:creationId xmlns:a16="http://schemas.microsoft.com/office/drawing/2014/main" id="{7D674D4B-8009-4E9F-83CE-7FF28D3779E0}"/>
              </a:ext>
            </a:extLst>
          </p:cNvPr>
          <p:cNvPicPr>
            <a:picLocks noChangeAspect="1"/>
          </p:cNvPicPr>
          <p:nvPr/>
        </p:nvPicPr>
        <p:blipFill>
          <a:blip r:embed="rId3"/>
          <a:stretch>
            <a:fillRect/>
          </a:stretch>
        </p:blipFill>
        <p:spPr>
          <a:xfrm>
            <a:off x="6096000" y="1681619"/>
            <a:ext cx="1831289" cy="4718878"/>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006750"/>
          </a:xfrm>
          <a:prstGeom prst="rect">
            <a:avLst/>
          </a:prstGeom>
          <a:noFill/>
        </p:spPr>
        <p:txBody>
          <a:bodyPr wrap="square" rtlCol="0">
            <a:spAutoFit/>
          </a:bodyPr>
          <a:lstStyle/>
          <a:p>
            <a:pPr marL="342900" indent="-342900">
              <a:lnSpc>
                <a:spcPct val="200000"/>
              </a:lnSpc>
              <a:buFont typeface="+mj-lt"/>
              <a:buAutoNum type="arabicPeriod"/>
            </a:pPr>
            <a:r>
              <a:rPr lang="en-US" sz="1600" dirty="0"/>
              <a:t>Drag “Country-Region” and “Sales Amount” to the design board</a:t>
            </a:r>
          </a:p>
        </p:txBody>
      </p:sp>
      <p:cxnSp>
        <p:nvCxnSpPr>
          <p:cNvPr id="10" name="Straight Arrow Connector 9">
            <a:extLst>
              <a:ext uri="{FF2B5EF4-FFF2-40B4-BE49-F238E27FC236}">
                <a16:creationId xmlns:a16="http://schemas.microsoft.com/office/drawing/2014/main" id="{B079DB69-861F-4938-AFAD-FD13400014FE}"/>
              </a:ext>
            </a:extLst>
          </p:cNvPr>
          <p:cNvCxnSpPr>
            <a:cxnSpLocks/>
          </p:cNvCxnSpPr>
          <p:nvPr/>
        </p:nvCxnSpPr>
        <p:spPr>
          <a:xfrm flipV="1">
            <a:off x="3918857" y="3484746"/>
            <a:ext cx="2595154" cy="1031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a:off x="3592287" y="4010987"/>
            <a:ext cx="2921724" cy="10340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Arrow: Right 18">
            <a:extLst>
              <a:ext uri="{FF2B5EF4-FFF2-40B4-BE49-F238E27FC236}">
                <a16:creationId xmlns:a16="http://schemas.microsoft.com/office/drawing/2014/main" id="{64588557-6A36-4208-8660-A7061E5328D9}"/>
              </a:ext>
            </a:extLst>
          </p:cNvPr>
          <p:cNvSpPr/>
          <p:nvPr/>
        </p:nvSpPr>
        <p:spPr>
          <a:xfrm>
            <a:off x="8273143" y="3892731"/>
            <a:ext cx="679268" cy="118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83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6D658-6E54-4E3C-850F-31C71EADC5D4}"/>
              </a:ext>
            </a:extLst>
          </p:cNvPr>
          <p:cNvPicPr>
            <a:picLocks noChangeAspect="1"/>
          </p:cNvPicPr>
          <p:nvPr/>
        </p:nvPicPr>
        <p:blipFill>
          <a:blip r:embed="rId2"/>
          <a:stretch>
            <a:fillRect/>
          </a:stretch>
        </p:blipFill>
        <p:spPr>
          <a:xfrm>
            <a:off x="5053149" y="1992289"/>
            <a:ext cx="6119948" cy="4155961"/>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Click on “Country-Region” on the design board</a:t>
            </a:r>
          </a:p>
          <a:p>
            <a:pPr marL="342900" indent="-342900">
              <a:lnSpc>
                <a:spcPct val="200000"/>
              </a:lnSpc>
              <a:buFont typeface="+mj-lt"/>
              <a:buAutoNum type="arabicPeriod"/>
            </a:pPr>
            <a:r>
              <a:rPr lang="en-US" sz="1600" dirty="0"/>
              <a:t>Click on “Slicer” on the “Visualizations”</a:t>
            </a:r>
          </a:p>
        </p:txBody>
      </p:sp>
      <p:cxnSp>
        <p:nvCxnSpPr>
          <p:cNvPr id="10" name="Straight Arrow Connector 9">
            <a:extLst>
              <a:ext uri="{FF2B5EF4-FFF2-40B4-BE49-F238E27FC236}">
                <a16:creationId xmlns:a16="http://schemas.microsoft.com/office/drawing/2014/main" id="{B079DB69-861F-4938-AFAD-FD13400014FE}"/>
              </a:ext>
            </a:extLst>
          </p:cNvPr>
          <p:cNvCxnSpPr>
            <a:cxnSpLocks/>
          </p:cNvCxnSpPr>
          <p:nvPr/>
        </p:nvCxnSpPr>
        <p:spPr>
          <a:xfrm flipV="1">
            <a:off x="3918857" y="3484746"/>
            <a:ext cx="2595154" cy="1031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2917371" y="3030583"/>
            <a:ext cx="7437120" cy="176784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45013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12FC0-B43D-4102-A1D5-118EE1824694}"/>
              </a:ext>
            </a:extLst>
          </p:cNvPr>
          <p:cNvPicPr>
            <a:picLocks noChangeAspect="1"/>
          </p:cNvPicPr>
          <p:nvPr/>
        </p:nvPicPr>
        <p:blipFill>
          <a:blip r:embed="rId2"/>
          <a:stretch>
            <a:fillRect/>
          </a:stretch>
        </p:blipFill>
        <p:spPr>
          <a:xfrm>
            <a:off x="4984627" y="2462588"/>
            <a:ext cx="6677510" cy="3545838"/>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006750"/>
          </a:xfrm>
          <a:prstGeom prst="rect">
            <a:avLst/>
          </a:prstGeom>
          <a:noFill/>
        </p:spPr>
        <p:txBody>
          <a:bodyPr wrap="square" rtlCol="0">
            <a:spAutoFit/>
          </a:bodyPr>
          <a:lstStyle/>
          <a:p>
            <a:pPr marL="342900" indent="-342900">
              <a:lnSpc>
                <a:spcPct val="200000"/>
              </a:lnSpc>
              <a:buFont typeface="+mj-lt"/>
              <a:buAutoNum type="arabicPeriod"/>
            </a:pPr>
            <a:r>
              <a:rPr lang="en-US" sz="1600" dirty="0"/>
              <a:t>Use “Country-Region”  as “Slicer” to filter “Sales Amount”</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805646" y="3429000"/>
            <a:ext cx="4963885" cy="4201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109755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D90028-F439-4342-8B88-5C2E4DD1FC9D}"/>
              </a:ext>
            </a:extLst>
          </p:cNvPr>
          <p:cNvPicPr>
            <a:picLocks noChangeAspect="1"/>
          </p:cNvPicPr>
          <p:nvPr/>
        </p:nvPicPr>
        <p:blipFill>
          <a:blip r:embed="rId2"/>
          <a:stretch>
            <a:fillRect/>
          </a:stretch>
        </p:blipFill>
        <p:spPr>
          <a:xfrm>
            <a:off x="4622663" y="1837657"/>
            <a:ext cx="6761031" cy="4315097"/>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499193"/>
          </a:xfrm>
          <a:prstGeom prst="rect">
            <a:avLst/>
          </a:prstGeom>
          <a:noFill/>
        </p:spPr>
        <p:txBody>
          <a:bodyPr wrap="square" rtlCol="0">
            <a:spAutoFit/>
          </a:bodyPr>
          <a:lstStyle/>
          <a:p>
            <a:pPr marL="342900" indent="-342900">
              <a:lnSpc>
                <a:spcPct val="200000"/>
              </a:lnSpc>
              <a:buFont typeface="+mj-lt"/>
              <a:buAutoNum type="arabicPeriod"/>
            </a:pPr>
            <a:r>
              <a:rPr lang="en-US" sz="1600" dirty="0"/>
              <a:t>Go to “Model” view</a:t>
            </a:r>
          </a:p>
          <a:p>
            <a:pPr marL="342900" indent="-342900">
              <a:lnSpc>
                <a:spcPct val="200000"/>
              </a:lnSpc>
              <a:buFont typeface="+mj-lt"/>
              <a:buAutoNum type="arabicPeriod"/>
            </a:pPr>
            <a:r>
              <a:rPr lang="en-US" sz="1600" dirty="0"/>
              <a:t>Right click the link between “Reseller” and “Sales” and delete the link</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378926" y="2519938"/>
            <a:ext cx="1323703" cy="9090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CA225871-D759-47F2-B615-F6541D355C65}"/>
              </a:ext>
            </a:extLst>
          </p:cNvPr>
          <p:cNvCxnSpPr>
            <a:cxnSpLocks/>
          </p:cNvCxnSpPr>
          <p:nvPr/>
        </p:nvCxnSpPr>
        <p:spPr>
          <a:xfrm>
            <a:off x="3743892" y="4268188"/>
            <a:ext cx="4790508" cy="6959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423610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312FC0-B43D-4102-A1D5-118EE1824694}"/>
              </a:ext>
            </a:extLst>
          </p:cNvPr>
          <p:cNvPicPr>
            <a:picLocks noChangeAspect="1"/>
          </p:cNvPicPr>
          <p:nvPr/>
        </p:nvPicPr>
        <p:blipFill>
          <a:blip r:embed="rId2"/>
          <a:stretch>
            <a:fillRect/>
          </a:stretch>
        </p:blipFill>
        <p:spPr>
          <a:xfrm>
            <a:off x="4984627" y="2462588"/>
            <a:ext cx="6677510" cy="3545838"/>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Creating relationship</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Go back to the design board</a:t>
            </a:r>
          </a:p>
          <a:p>
            <a:pPr marL="342900" indent="-342900">
              <a:lnSpc>
                <a:spcPct val="200000"/>
              </a:lnSpc>
              <a:buFont typeface="+mj-lt"/>
              <a:buAutoNum type="arabicPeriod"/>
            </a:pPr>
            <a:r>
              <a:rPr lang="en-US" sz="1600" dirty="0"/>
              <a:t>Use “Country-Region”  as “Slicer” to filter “Sales Amount”</a:t>
            </a:r>
          </a:p>
          <a:p>
            <a:pPr marL="342900" indent="-342900">
              <a:lnSpc>
                <a:spcPct val="200000"/>
              </a:lnSpc>
              <a:buFont typeface="+mj-lt"/>
              <a:buAutoNum type="arabicPeriod"/>
            </a:pPr>
            <a:r>
              <a:rPr lang="en-US" sz="1600" dirty="0">
                <a:solidFill>
                  <a:srgbClr val="FFC000"/>
                </a:solidFill>
              </a:rPr>
              <a:t>You won’t be able to filter anymore</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805646" y="3429000"/>
            <a:ext cx="4963885" cy="4201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23397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866AB7-6776-4431-ACC0-CFC21BA97652}"/>
              </a:ext>
            </a:extLst>
          </p:cNvPr>
          <p:cNvPicPr>
            <a:picLocks noChangeAspect="1"/>
          </p:cNvPicPr>
          <p:nvPr/>
        </p:nvPicPr>
        <p:blipFill>
          <a:blip r:embed="rId2"/>
          <a:stretch>
            <a:fillRect/>
          </a:stretch>
        </p:blipFill>
        <p:spPr>
          <a:xfrm>
            <a:off x="6475730" y="2184902"/>
            <a:ext cx="4105584" cy="4450376"/>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610686" y="3105834"/>
            <a:ext cx="2483141" cy="338554"/>
          </a:xfrm>
          <a:prstGeom prst="rect">
            <a:avLst/>
          </a:prstGeom>
          <a:noFill/>
        </p:spPr>
        <p:txBody>
          <a:bodyPr wrap="square" rtlCol="0">
            <a:spAutoFit/>
          </a:bodyPr>
          <a:lstStyle/>
          <a:p>
            <a:pPr marL="342900" indent="-342900">
              <a:buFont typeface="+mj-lt"/>
              <a:buAutoNum type="arabicPeriod"/>
            </a:pPr>
            <a:r>
              <a:rPr lang="en-US" sz="1600" dirty="0"/>
              <a:t>Go to “File”</a:t>
            </a:r>
          </a:p>
        </p:txBody>
      </p:sp>
      <p:cxnSp>
        <p:nvCxnSpPr>
          <p:cNvPr id="9" name="Straight Arrow Connector 8">
            <a:extLst>
              <a:ext uri="{FF2B5EF4-FFF2-40B4-BE49-F238E27FC236}">
                <a16:creationId xmlns:a16="http://schemas.microsoft.com/office/drawing/2014/main" id="{D4139AC7-905C-4F82-90A5-99B12D149EEB}"/>
              </a:ext>
            </a:extLst>
          </p:cNvPr>
          <p:cNvCxnSpPr>
            <a:cxnSpLocks/>
          </p:cNvCxnSpPr>
          <p:nvPr/>
        </p:nvCxnSpPr>
        <p:spPr>
          <a:xfrm flipV="1">
            <a:off x="3959604" y="2501137"/>
            <a:ext cx="2701255" cy="68121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25148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6867A-B4B9-4158-9639-70A130773272}"/>
              </a:ext>
            </a:extLst>
          </p:cNvPr>
          <p:cNvPicPr>
            <a:picLocks noChangeAspect="1"/>
          </p:cNvPicPr>
          <p:nvPr/>
        </p:nvPicPr>
        <p:blipFill>
          <a:blip r:embed="rId2"/>
          <a:stretch>
            <a:fillRect/>
          </a:stretch>
        </p:blipFill>
        <p:spPr>
          <a:xfrm>
            <a:off x="7121991" y="1681619"/>
            <a:ext cx="2540047" cy="4619897"/>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hierarchies</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Go back to the design board</a:t>
            </a:r>
          </a:p>
          <a:p>
            <a:pPr marL="342900" indent="-342900">
              <a:lnSpc>
                <a:spcPct val="200000"/>
              </a:lnSpc>
              <a:buFont typeface="+mj-lt"/>
              <a:buAutoNum type="arabicPeriod"/>
            </a:pPr>
            <a:r>
              <a:rPr lang="en-US" sz="1600" dirty="0"/>
              <a:t>Right click “Country-Region” from table “Reseller” and then select “Create hierarchy” </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805646" y="3762103"/>
            <a:ext cx="4023597" cy="8708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47807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C1D79-F873-49D7-86D9-1299AE86A083}"/>
              </a:ext>
            </a:extLst>
          </p:cNvPr>
          <p:cNvPicPr>
            <a:picLocks noChangeAspect="1"/>
          </p:cNvPicPr>
          <p:nvPr/>
        </p:nvPicPr>
        <p:blipFill>
          <a:blip r:embed="rId2"/>
          <a:stretch>
            <a:fillRect/>
          </a:stretch>
        </p:blipFill>
        <p:spPr>
          <a:xfrm>
            <a:off x="6496414" y="2029098"/>
            <a:ext cx="4342065" cy="4543242"/>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hierarchies</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Right click “State-Province” from table “Reseller” and then select “Add to hierarchy”  then “ Country-Region Hierarchy” </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805646" y="3678242"/>
            <a:ext cx="2778034" cy="1709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23774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1F75B1-4BE4-421B-B567-43E5BD586CE0}"/>
              </a:ext>
            </a:extLst>
          </p:cNvPr>
          <p:cNvPicPr>
            <a:picLocks noChangeAspect="1"/>
          </p:cNvPicPr>
          <p:nvPr/>
        </p:nvPicPr>
        <p:blipFill>
          <a:blip r:embed="rId2"/>
          <a:stretch>
            <a:fillRect/>
          </a:stretch>
        </p:blipFill>
        <p:spPr>
          <a:xfrm>
            <a:off x="6583680" y="2018451"/>
            <a:ext cx="3459516" cy="4567642"/>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hierarchies</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Right click “City” from table “Reseller” and then select “Add to hierarchy”  then “ Country-Region Hierarchy” </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flipV="1">
            <a:off x="3805646" y="3561806"/>
            <a:ext cx="2943498" cy="28738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93802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B0EF03-64D9-41A4-A2EA-B4E5B6437B58}"/>
              </a:ext>
            </a:extLst>
          </p:cNvPr>
          <p:cNvPicPr>
            <a:picLocks noChangeAspect="1"/>
          </p:cNvPicPr>
          <p:nvPr/>
        </p:nvPicPr>
        <p:blipFill>
          <a:blip r:embed="rId2"/>
          <a:stretch>
            <a:fillRect/>
          </a:stretch>
        </p:blipFill>
        <p:spPr>
          <a:xfrm>
            <a:off x="4766549" y="2673531"/>
            <a:ext cx="7119665" cy="3255373"/>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8801" y="115537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hierarchies</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991635"/>
          </a:xfrm>
          <a:prstGeom prst="rect">
            <a:avLst/>
          </a:prstGeom>
          <a:noFill/>
        </p:spPr>
        <p:txBody>
          <a:bodyPr wrap="square" rtlCol="0">
            <a:spAutoFit/>
          </a:bodyPr>
          <a:lstStyle/>
          <a:p>
            <a:pPr marL="342900" indent="-342900">
              <a:lnSpc>
                <a:spcPct val="200000"/>
              </a:lnSpc>
              <a:buFont typeface="+mj-lt"/>
              <a:buAutoNum type="arabicPeriod"/>
            </a:pPr>
            <a:r>
              <a:rPr lang="en-US" sz="1600" dirty="0"/>
              <a:t>Use it as a “Slicer” </a:t>
            </a:r>
          </a:p>
          <a:p>
            <a:pPr marL="342900" indent="-342900">
              <a:lnSpc>
                <a:spcPct val="200000"/>
              </a:lnSpc>
              <a:buFont typeface="+mj-lt"/>
              <a:buAutoNum type="arabicPeriod"/>
            </a:pPr>
            <a:r>
              <a:rPr lang="en-US" sz="1600" dirty="0"/>
              <a:t>You can see now you can use it as filter on different levels( country, province, city)</a:t>
            </a:r>
          </a:p>
        </p:txBody>
      </p:sp>
      <p:cxnSp>
        <p:nvCxnSpPr>
          <p:cNvPr id="11" name="Straight Arrow Connector 10">
            <a:extLst>
              <a:ext uri="{FF2B5EF4-FFF2-40B4-BE49-F238E27FC236}">
                <a16:creationId xmlns:a16="http://schemas.microsoft.com/office/drawing/2014/main" id="{3BE388BD-37A3-436F-AE48-A52A6677B46D}"/>
              </a:ext>
            </a:extLst>
          </p:cNvPr>
          <p:cNvCxnSpPr>
            <a:cxnSpLocks/>
          </p:cNvCxnSpPr>
          <p:nvPr/>
        </p:nvCxnSpPr>
        <p:spPr>
          <a:xfrm>
            <a:off x="3805646" y="3849192"/>
            <a:ext cx="1637211" cy="31350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17696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Data modeling</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766549" y="1170290"/>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Create hierarchies</a:t>
            </a:r>
          </a:p>
        </p:txBody>
      </p:sp>
      <p:sp>
        <p:nvSpPr>
          <p:cNvPr id="4" name="TextBox 3">
            <a:extLst>
              <a:ext uri="{FF2B5EF4-FFF2-40B4-BE49-F238E27FC236}">
                <a16:creationId xmlns:a16="http://schemas.microsoft.com/office/drawing/2014/main" id="{FFE84AFF-9A69-4EB7-AE82-09F77C8FF8A6}"/>
              </a:ext>
            </a:extLst>
          </p:cNvPr>
          <p:cNvSpPr txBox="1"/>
          <p:nvPr/>
        </p:nvSpPr>
        <p:spPr>
          <a:xfrm>
            <a:off x="3196047" y="2873829"/>
            <a:ext cx="6096000" cy="1077218"/>
          </a:xfrm>
          <a:prstGeom prst="rect">
            <a:avLst/>
          </a:prstGeom>
          <a:noFill/>
        </p:spPr>
        <p:txBody>
          <a:bodyPr wrap="square" rtlCol="0">
            <a:spAutoFit/>
          </a:bodyPr>
          <a:lstStyle/>
          <a:p>
            <a:r>
              <a:rPr lang="en-US" sz="3200" dirty="0"/>
              <a:t>Practice: do the same for the date dimension</a:t>
            </a:r>
          </a:p>
        </p:txBody>
      </p:sp>
    </p:spTree>
    <p:extLst>
      <p:ext uri="{BB962C8B-B14F-4D97-AF65-F5344CB8AC3E}">
        <p14:creationId xmlns:p14="http://schemas.microsoft.com/office/powerpoint/2010/main" val="1776117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DAX?</a:t>
            </a:r>
          </a:p>
        </p:txBody>
      </p:sp>
      <p:sp>
        <p:nvSpPr>
          <p:cNvPr id="13" name="TextBox 12">
            <a:extLst>
              <a:ext uri="{FF2B5EF4-FFF2-40B4-BE49-F238E27FC236}">
                <a16:creationId xmlns:a16="http://schemas.microsoft.com/office/drawing/2014/main" id="{1934F528-E11D-45E0-AC11-8A97E98E0B0D}"/>
              </a:ext>
            </a:extLst>
          </p:cNvPr>
          <p:cNvSpPr txBox="1"/>
          <p:nvPr/>
        </p:nvSpPr>
        <p:spPr>
          <a:xfrm>
            <a:off x="4243581" y="1757120"/>
            <a:ext cx="4127863" cy="646331"/>
          </a:xfrm>
          <a:prstGeom prst="rect">
            <a:avLst/>
          </a:prstGeom>
          <a:noFill/>
        </p:spPr>
        <p:txBody>
          <a:bodyPr wrap="square" rtlCol="0">
            <a:spAutoFit/>
          </a:bodyPr>
          <a:lstStyle/>
          <a:p>
            <a:pPr algn="ctr"/>
            <a:r>
              <a:rPr lang="en-US" dirty="0"/>
              <a:t>Dough mindset</a:t>
            </a:r>
          </a:p>
          <a:p>
            <a:pPr algn="ctr"/>
            <a:endParaRPr lang="en-US" dirty="0"/>
          </a:p>
        </p:txBody>
      </p:sp>
      <p:pic>
        <p:nvPicPr>
          <p:cNvPr id="3076" name="Picture 4" descr="A Good Way to Portion Dough for Rolls | Cook&amp;#39;s Illustrated">
            <a:extLst>
              <a:ext uri="{FF2B5EF4-FFF2-40B4-BE49-F238E27FC236}">
                <a16:creationId xmlns:a16="http://schemas.microsoft.com/office/drawing/2014/main" id="{D85CC963-DAF4-456F-BB2D-A59591169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9044" y="2474998"/>
            <a:ext cx="3679916" cy="36799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LogAnalysis: Open-Source Web Tool For Geographic Business Intelligence |  Thomas Robert">
            <a:extLst>
              <a:ext uri="{FF2B5EF4-FFF2-40B4-BE49-F238E27FC236}">
                <a16:creationId xmlns:a16="http://schemas.microsoft.com/office/drawing/2014/main" id="{4B19520C-284B-40FB-AEFE-8E5DDD2D7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694" y="3226118"/>
            <a:ext cx="4295775" cy="180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712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0DF528-61E1-4799-8D96-DFB86F0E9121}"/>
              </a:ext>
            </a:extLst>
          </p:cNvPr>
          <p:cNvPicPr>
            <a:picLocks noChangeAspect="1"/>
          </p:cNvPicPr>
          <p:nvPr/>
        </p:nvPicPr>
        <p:blipFill>
          <a:blip r:embed="rId2"/>
          <a:stretch>
            <a:fillRect/>
          </a:stretch>
        </p:blipFill>
        <p:spPr>
          <a:xfrm>
            <a:off x="4225278" y="2742573"/>
            <a:ext cx="7793021" cy="2151016"/>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DAX?</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962828"/>
          </a:xfrm>
          <a:prstGeom prst="rect">
            <a:avLst/>
          </a:prstGeom>
          <a:noFill/>
        </p:spPr>
        <p:txBody>
          <a:bodyPr wrap="square" rtlCol="0">
            <a:spAutoFit/>
          </a:bodyPr>
          <a:lstStyle/>
          <a:p>
            <a:pPr marL="342900" indent="-342900">
              <a:buFont typeface="+mj-lt"/>
              <a:buAutoNum type="arabicPeriod"/>
            </a:pPr>
            <a:r>
              <a:rPr lang="en-US" sz="1200" dirty="0"/>
              <a:t>Go to “Report” view</a:t>
            </a:r>
          </a:p>
          <a:p>
            <a:pPr marL="342900" indent="-342900">
              <a:lnSpc>
                <a:spcPct val="200000"/>
              </a:lnSpc>
              <a:buFont typeface="+mj-lt"/>
              <a:buAutoNum type="arabicPeriod"/>
            </a:pPr>
            <a:r>
              <a:rPr lang="en-US" sz="1200" dirty="0"/>
              <a:t>Click “New measure”</a:t>
            </a:r>
          </a:p>
          <a:p>
            <a:pPr marL="342900" indent="-342900">
              <a:lnSpc>
                <a:spcPct val="200000"/>
              </a:lnSpc>
              <a:buFont typeface="+mj-lt"/>
              <a:buAutoNum type="arabicPeriod"/>
            </a:pPr>
            <a:endParaRPr lang="en-US" sz="1200" dirty="0"/>
          </a:p>
        </p:txBody>
      </p: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flipV="1">
            <a:off x="3357154" y="3753394"/>
            <a:ext cx="6209649" cy="6468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85579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F54AE5-FE61-441F-8881-F07FEE52523C}"/>
              </a:ext>
            </a:extLst>
          </p:cNvPr>
          <p:cNvPicPr>
            <a:picLocks noChangeAspect="1"/>
          </p:cNvPicPr>
          <p:nvPr/>
        </p:nvPicPr>
        <p:blipFill>
          <a:blip r:embed="rId2"/>
          <a:stretch>
            <a:fillRect/>
          </a:stretch>
        </p:blipFill>
        <p:spPr>
          <a:xfrm>
            <a:off x="4345849" y="2815181"/>
            <a:ext cx="5886450" cy="187642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DAX?</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1701491"/>
          </a:xfrm>
          <a:prstGeom prst="rect">
            <a:avLst/>
          </a:prstGeom>
          <a:noFill/>
        </p:spPr>
        <p:txBody>
          <a:bodyPr wrap="square" rtlCol="0">
            <a:spAutoFit/>
          </a:bodyPr>
          <a:lstStyle/>
          <a:p>
            <a:pPr marL="228600" indent="-228600">
              <a:buFont typeface="+mj-lt"/>
              <a:buAutoNum type="arabicPeriod"/>
            </a:pPr>
            <a:r>
              <a:rPr lang="en-US" sz="1200" dirty="0"/>
              <a:t>Type “</a:t>
            </a:r>
            <a:r>
              <a:rPr lang="en-US" sz="1200" b="0" dirty="0">
                <a:effectLst/>
                <a:latin typeface="Consolas" panose="020B0609020204030204" pitchFamily="49" charset="0"/>
              </a:rPr>
              <a:t>Blue Revenue = </a:t>
            </a:r>
          </a:p>
          <a:p>
            <a:r>
              <a:rPr lang="en-US" sz="1200" b="0" dirty="0">
                <a:effectLst/>
                <a:latin typeface="Consolas" panose="020B0609020204030204" pitchFamily="49" charset="0"/>
              </a:rPr>
              <a:t>CALCULATE(</a:t>
            </a:r>
          </a:p>
          <a:p>
            <a:r>
              <a:rPr lang="en-US" sz="1200" b="0" dirty="0">
                <a:effectLst/>
                <a:latin typeface="Consolas" panose="020B0609020204030204" pitchFamily="49" charset="0"/>
              </a:rPr>
              <a:t>SUM(Sales[Sales Amount]),</a:t>
            </a:r>
          </a:p>
          <a:p>
            <a:r>
              <a:rPr lang="en-US" sz="1200" b="0" dirty="0">
                <a:effectLst/>
                <a:latin typeface="Consolas" panose="020B0609020204030204" pitchFamily="49" charset="0"/>
              </a:rPr>
              <a:t>'Product'[Color] = "Blue"</a:t>
            </a:r>
          </a:p>
          <a:p>
            <a:r>
              <a:rPr lang="en-US" sz="1200" b="0" dirty="0">
                <a:effectLst/>
                <a:latin typeface="Consolas" panose="020B0609020204030204" pitchFamily="49" charset="0"/>
              </a:rPr>
              <a:t>)”</a:t>
            </a:r>
          </a:p>
          <a:p>
            <a:pPr marL="228600" indent="-228600">
              <a:buFont typeface="+mj-lt"/>
              <a:buAutoNum type="arabicPeriod"/>
            </a:pPr>
            <a:r>
              <a:rPr lang="en-US" sz="1200" dirty="0">
                <a:latin typeface="Consolas" panose="020B0609020204030204" pitchFamily="49" charset="0"/>
              </a:rPr>
              <a:t>Press Enter</a:t>
            </a:r>
            <a:endParaRPr lang="en-US" sz="1200" b="0" dirty="0">
              <a:effectLst/>
              <a:latin typeface="Consolas" panose="020B0609020204030204" pitchFamily="49" charset="0"/>
            </a:endParaRPr>
          </a:p>
          <a:p>
            <a:pPr marL="342900" indent="-342900">
              <a:buFont typeface="+mj-lt"/>
              <a:buAutoNum type="arabicPeriod"/>
            </a:pPr>
            <a:endParaRPr lang="en-US" sz="1200" dirty="0"/>
          </a:p>
          <a:p>
            <a:pPr marL="342900" indent="-342900">
              <a:lnSpc>
                <a:spcPct val="200000"/>
              </a:lnSpc>
              <a:buFont typeface="+mj-lt"/>
              <a:buAutoNum type="arabicPeriod"/>
            </a:pPr>
            <a:endParaRPr lang="en-US" sz="1200" dirty="0"/>
          </a:p>
        </p:txBody>
      </p: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a:off x="3357154" y="3818082"/>
            <a:ext cx="2294709" cy="2967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556853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84730C-4366-45E6-8B1B-89A321F95831}"/>
              </a:ext>
            </a:extLst>
          </p:cNvPr>
          <p:cNvPicPr>
            <a:picLocks noChangeAspect="1"/>
          </p:cNvPicPr>
          <p:nvPr/>
        </p:nvPicPr>
        <p:blipFill rotWithShape="1">
          <a:blip r:embed="rId2"/>
          <a:srcRect l="13323" t="21201" r="10728" b="22781"/>
          <a:stretch/>
        </p:blipFill>
        <p:spPr>
          <a:xfrm>
            <a:off x="8085211" y="2881659"/>
            <a:ext cx="3127774" cy="187284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DAX?</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778162"/>
          </a:xfrm>
          <a:prstGeom prst="rect">
            <a:avLst/>
          </a:prstGeom>
          <a:noFill/>
        </p:spPr>
        <p:txBody>
          <a:bodyPr wrap="square" rtlCol="0">
            <a:spAutoFit/>
          </a:bodyPr>
          <a:lstStyle/>
          <a:p>
            <a:pPr marL="342900" indent="-342900">
              <a:buFont typeface="+mj-lt"/>
              <a:buAutoNum type="arabicPeriod"/>
            </a:pPr>
            <a:r>
              <a:rPr lang="en-US" sz="1200" dirty="0"/>
              <a:t>Drag “ Category”, “Sales Amount” and “Blue Revenue” into the “Value” filed</a:t>
            </a:r>
          </a:p>
          <a:p>
            <a:pPr marL="342900" indent="-342900">
              <a:lnSpc>
                <a:spcPct val="200000"/>
              </a:lnSpc>
              <a:buFont typeface="+mj-lt"/>
              <a:buAutoNum type="arabicPeriod"/>
            </a:pPr>
            <a:endParaRPr lang="en-US" sz="1200" dirty="0"/>
          </a:p>
        </p:txBody>
      </p: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a:off x="3357154" y="3688862"/>
            <a:ext cx="2129246" cy="3693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1" name="Picture 10">
            <a:extLst>
              <a:ext uri="{FF2B5EF4-FFF2-40B4-BE49-F238E27FC236}">
                <a16:creationId xmlns:a16="http://schemas.microsoft.com/office/drawing/2014/main" id="{CD81C901-55C2-49AE-B6A0-E73087FA4B35}"/>
              </a:ext>
            </a:extLst>
          </p:cNvPr>
          <p:cNvPicPr>
            <a:picLocks noChangeAspect="1"/>
          </p:cNvPicPr>
          <p:nvPr/>
        </p:nvPicPr>
        <p:blipFill>
          <a:blip r:embed="rId3"/>
          <a:stretch>
            <a:fillRect/>
          </a:stretch>
        </p:blipFill>
        <p:spPr>
          <a:xfrm>
            <a:off x="5580308" y="2155569"/>
            <a:ext cx="1273337" cy="3609975"/>
          </a:xfrm>
          <a:prstGeom prst="rect">
            <a:avLst/>
          </a:prstGeom>
        </p:spPr>
      </p:pic>
      <p:sp>
        <p:nvSpPr>
          <p:cNvPr id="13" name="Arrow: Right 12">
            <a:extLst>
              <a:ext uri="{FF2B5EF4-FFF2-40B4-BE49-F238E27FC236}">
                <a16:creationId xmlns:a16="http://schemas.microsoft.com/office/drawing/2014/main" id="{BF79CFFA-F387-4D48-A768-67688F911405}"/>
              </a:ext>
            </a:extLst>
          </p:cNvPr>
          <p:cNvSpPr/>
          <p:nvPr/>
        </p:nvSpPr>
        <p:spPr>
          <a:xfrm>
            <a:off x="7141031" y="3818081"/>
            <a:ext cx="637119" cy="17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13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AA167B7-DD19-4817-AAE2-5909D88B839B}"/>
              </a:ext>
            </a:extLst>
          </p:cNvPr>
          <p:cNvPicPr>
            <a:picLocks noChangeAspect="1"/>
          </p:cNvPicPr>
          <p:nvPr/>
        </p:nvPicPr>
        <p:blipFill>
          <a:blip r:embed="rId2"/>
          <a:stretch>
            <a:fillRect/>
          </a:stretch>
        </p:blipFill>
        <p:spPr>
          <a:xfrm>
            <a:off x="7138210" y="2981214"/>
            <a:ext cx="4691023" cy="1999801"/>
          </a:xfrm>
          <a:prstGeom prst="rect">
            <a:avLst/>
          </a:prstGeom>
        </p:spPr>
      </p:pic>
      <p:pic>
        <p:nvPicPr>
          <p:cNvPr id="5" name="Picture 4">
            <a:extLst>
              <a:ext uri="{FF2B5EF4-FFF2-40B4-BE49-F238E27FC236}">
                <a16:creationId xmlns:a16="http://schemas.microsoft.com/office/drawing/2014/main" id="{8E2D771E-A46B-4119-ADBB-20EE71FFC02C}"/>
              </a:ext>
            </a:extLst>
          </p:cNvPr>
          <p:cNvPicPr>
            <a:picLocks noChangeAspect="1"/>
          </p:cNvPicPr>
          <p:nvPr/>
        </p:nvPicPr>
        <p:blipFill>
          <a:blip r:embed="rId3"/>
          <a:stretch>
            <a:fillRect/>
          </a:stretch>
        </p:blipFill>
        <p:spPr>
          <a:xfrm>
            <a:off x="4689355" y="1823264"/>
            <a:ext cx="1638300" cy="199980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8" name="TextBox 7">
            <a:extLst>
              <a:ext uri="{FF2B5EF4-FFF2-40B4-BE49-F238E27FC236}">
                <a16:creationId xmlns:a16="http://schemas.microsoft.com/office/drawing/2014/main" id="{6F90AE1B-B3DF-4223-B5DE-31ED87940C4B}"/>
              </a:ext>
            </a:extLst>
          </p:cNvPr>
          <p:cNvSpPr txBox="1"/>
          <p:nvPr/>
        </p:nvSpPr>
        <p:spPr>
          <a:xfrm>
            <a:off x="4861248" y="109245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Why DAX?</a:t>
            </a:r>
          </a:p>
        </p:txBody>
      </p:sp>
      <p:sp>
        <p:nvSpPr>
          <p:cNvPr id="9" name="TextBox 8">
            <a:extLst>
              <a:ext uri="{FF2B5EF4-FFF2-40B4-BE49-F238E27FC236}">
                <a16:creationId xmlns:a16="http://schemas.microsoft.com/office/drawing/2014/main" id="{83BA07CC-01F2-4B92-891D-A03B2E51692D}"/>
              </a:ext>
            </a:extLst>
          </p:cNvPr>
          <p:cNvSpPr txBox="1"/>
          <p:nvPr/>
        </p:nvSpPr>
        <p:spPr>
          <a:xfrm>
            <a:off x="629975" y="3152001"/>
            <a:ext cx="3558848" cy="962828"/>
          </a:xfrm>
          <a:prstGeom prst="rect">
            <a:avLst/>
          </a:prstGeom>
          <a:noFill/>
        </p:spPr>
        <p:txBody>
          <a:bodyPr wrap="square" rtlCol="0">
            <a:spAutoFit/>
          </a:bodyPr>
          <a:lstStyle/>
          <a:p>
            <a:pPr marL="342900" indent="-342900">
              <a:buFont typeface="+mj-lt"/>
              <a:buAutoNum type="arabicPeriod"/>
            </a:pPr>
            <a:r>
              <a:rPr lang="en-US" sz="1200" dirty="0"/>
              <a:t>Drag “Color” and “Country-Region” from table “Product” onto the design/report board and use it as a “Slicer” </a:t>
            </a:r>
          </a:p>
          <a:p>
            <a:pPr marL="342900" indent="-342900">
              <a:lnSpc>
                <a:spcPct val="200000"/>
              </a:lnSpc>
              <a:buFont typeface="+mj-lt"/>
              <a:buAutoNum type="arabicPeriod"/>
            </a:pPr>
            <a:endParaRPr lang="en-US" sz="1200" dirty="0"/>
          </a:p>
        </p:txBody>
      </p:sp>
      <p:cxnSp>
        <p:nvCxnSpPr>
          <p:cNvPr id="12" name="Straight Arrow Connector 11">
            <a:extLst>
              <a:ext uri="{FF2B5EF4-FFF2-40B4-BE49-F238E27FC236}">
                <a16:creationId xmlns:a16="http://schemas.microsoft.com/office/drawing/2014/main" id="{811C5708-6841-422D-B1AE-57AE9680136B}"/>
              </a:ext>
            </a:extLst>
          </p:cNvPr>
          <p:cNvCxnSpPr>
            <a:cxnSpLocks/>
          </p:cNvCxnSpPr>
          <p:nvPr/>
        </p:nvCxnSpPr>
        <p:spPr>
          <a:xfrm>
            <a:off x="3993578" y="3541082"/>
            <a:ext cx="555140" cy="49098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0" name="Arrow: Right 19">
            <a:extLst>
              <a:ext uri="{FF2B5EF4-FFF2-40B4-BE49-F238E27FC236}">
                <a16:creationId xmlns:a16="http://schemas.microsoft.com/office/drawing/2014/main" id="{8EC006B2-248A-46BD-83E5-A672439AD9A8}"/>
              </a:ext>
            </a:extLst>
          </p:cNvPr>
          <p:cNvSpPr/>
          <p:nvPr/>
        </p:nvSpPr>
        <p:spPr>
          <a:xfrm>
            <a:off x="6391469" y="3930162"/>
            <a:ext cx="575388" cy="1019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890C442-31F5-4078-9893-1010200954D7}"/>
              </a:ext>
            </a:extLst>
          </p:cNvPr>
          <p:cNvPicPr>
            <a:picLocks noChangeAspect="1"/>
          </p:cNvPicPr>
          <p:nvPr/>
        </p:nvPicPr>
        <p:blipFill>
          <a:blip r:embed="rId4"/>
          <a:stretch>
            <a:fillRect/>
          </a:stretch>
        </p:blipFill>
        <p:spPr>
          <a:xfrm>
            <a:off x="4736980" y="4114829"/>
            <a:ext cx="1543050" cy="1866900"/>
          </a:xfrm>
          <a:prstGeom prst="rect">
            <a:avLst/>
          </a:prstGeom>
        </p:spPr>
      </p:pic>
    </p:spTree>
    <p:extLst>
      <p:ext uri="{BB962C8B-B14F-4D97-AF65-F5344CB8AC3E}">
        <p14:creationId xmlns:p14="http://schemas.microsoft.com/office/powerpoint/2010/main" val="1907869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FE8C3B8-8D96-4B3A-B3CF-4370A7449FA6}"/>
              </a:ext>
            </a:extLst>
          </p:cNvPr>
          <p:cNvPicPr>
            <a:picLocks noChangeAspect="1"/>
          </p:cNvPicPr>
          <p:nvPr/>
        </p:nvPicPr>
        <p:blipFill>
          <a:blip r:embed="rId2"/>
          <a:stretch>
            <a:fillRect/>
          </a:stretch>
        </p:blipFill>
        <p:spPr>
          <a:xfrm>
            <a:off x="6620420" y="2103539"/>
            <a:ext cx="4534097" cy="403091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610686" y="3105834"/>
            <a:ext cx="2483141" cy="830997"/>
          </a:xfrm>
          <a:prstGeom prst="rect">
            <a:avLst/>
          </a:prstGeom>
          <a:noFill/>
        </p:spPr>
        <p:txBody>
          <a:bodyPr wrap="square" rtlCol="0">
            <a:spAutoFit/>
          </a:bodyPr>
          <a:lstStyle/>
          <a:p>
            <a:pPr marL="342900" indent="-342900">
              <a:buFont typeface="+mj-lt"/>
              <a:buAutoNum type="arabicPeriod"/>
            </a:pPr>
            <a:r>
              <a:rPr lang="en-US" sz="1600" dirty="0"/>
              <a:t>Go to “Options and settings”</a:t>
            </a:r>
          </a:p>
          <a:p>
            <a:pPr marL="342900" indent="-342900">
              <a:buFont typeface="+mj-lt"/>
              <a:buAutoNum type="arabicPeriod"/>
            </a:pPr>
            <a:r>
              <a:rPr lang="en-US" sz="1600" dirty="0"/>
              <a:t>Then “Options”</a:t>
            </a:r>
          </a:p>
        </p:txBody>
      </p:sp>
      <p:cxnSp>
        <p:nvCxnSpPr>
          <p:cNvPr id="9" name="Straight Arrow Connector 8">
            <a:extLst>
              <a:ext uri="{FF2B5EF4-FFF2-40B4-BE49-F238E27FC236}">
                <a16:creationId xmlns:a16="http://schemas.microsoft.com/office/drawing/2014/main" id="{D4139AC7-905C-4F82-90A5-99B12D149EEB}"/>
              </a:ext>
            </a:extLst>
          </p:cNvPr>
          <p:cNvCxnSpPr>
            <a:cxnSpLocks/>
          </p:cNvCxnSpPr>
          <p:nvPr/>
        </p:nvCxnSpPr>
        <p:spPr>
          <a:xfrm>
            <a:off x="3850547" y="3330429"/>
            <a:ext cx="2650921" cy="66008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1E29625A-E572-44E4-B0E5-F939D90CC47C}"/>
              </a:ext>
            </a:extLst>
          </p:cNvPr>
          <p:cNvCxnSpPr>
            <a:cxnSpLocks/>
          </p:cNvCxnSpPr>
          <p:nvPr/>
        </p:nvCxnSpPr>
        <p:spPr>
          <a:xfrm flipV="1">
            <a:off x="3347207" y="2801923"/>
            <a:ext cx="4563611" cy="10318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22559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9" name="TextBox 8">
            <a:extLst>
              <a:ext uri="{FF2B5EF4-FFF2-40B4-BE49-F238E27FC236}">
                <a16:creationId xmlns:a16="http://schemas.microsoft.com/office/drawing/2014/main" id="{83BA07CC-01F2-4B92-891D-A03B2E51692D}"/>
              </a:ext>
            </a:extLst>
          </p:cNvPr>
          <p:cNvSpPr txBox="1"/>
          <p:nvPr/>
        </p:nvSpPr>
        <p:spPr>
          <a:xfrm>
            <a:off x="3526983" y="3025938"/>
            <a:ext cx="2228538" cy="101566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dirty="0"/>
              <a:t>ALL color Revenue = </a:t>
            </a:r>
          </a:p>
          <a:p>
            <a:r>
              <a:rPr lang="en-US" sz="1200" dirty="0"/>
              <a:t>CALCULATE(</a:t>
            </a:r>
          </a:p>
          <a:p>
            <a:r>
              <a:rPr lang="en-US" sz="1200" dirty="0"/>
              <a:t>    SUM(Sales[Sales Amount]),</a:t>
            </a:r>
          </a:p>
          <a:p>
            <a:r>
              <a:rPr lang="en-US" sz="1200" dirty="0"/>
              <a:t>    all('Product'[Color])</a:t>
            </a:r>
          </a:p>
          <a:p>
            <a:r>
              <a:rPr lang="en-US" sz="1200" dirty="0"/>
              <a:t>)</a:t>
            </a:r>
          </a:p>
        </p:txBody>
      </p:sp>
      <p:sp>
        <p:nvSpPr>
          <p:cNvPr id="11" name="TextBox 10">
            <a:extLst>
              <a:ext uri="{FF2B5EF4-FFF2-40B4-BE49-F238E27FC236}">
                <a16:creationId xmlns:a16="http://schemas.microsoft.com/office/drawing/2014/main" id="{B671F495-FC23-4A69-871D-8502FB25A00B}"/>
              </a:ext>
            </a:extLst>
          </p:cNvPr>
          <p:cNvSpPr txBox="1"/>
          <p:nvPr/>
        </p:nvSpPr>
        <p:spPr>
          <a:xfrm>
            <a:off x="4678456" y="1808302"/>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Calculate and ALL</a:t>
            </a:r>
          </a:p>
        </p:txBody>
      </p:sp>
      <p:sp>
        <p:nvSpPr>
          <p:cNvPr id="13" name="TextBox 12">
            <a:extLst>
              <a:ext uri="{FF2B5EF4-FFF2-40B4-BE49-F238E27FC236}">
                <a16:creationId xmlns:a16="http://schemas.microsoft.com/office/drawing/2014/main" id="{94420FF1-D103-4381-9199-4CDC9CCC3C6E}"/>
              </a:ext>
            </a:extLst>
          </p:cNvPr>
          <p:cNvSpPr txBox="1"/>
          <p:nvPr/>
        </p:nvSpPr>
        <p:spPr>
          <a:xfrm>
            <a:off x="6391469" y="3064409"/>
            <a:ext cx="2592045" cy="9387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100" dirty="0"/>
              <a:t>ALL Revenue = </a:t>
            </a:r>
          </a:p>
          <a:p>
            <a:r>
              <a:rPr lang="en-US" sz="1100" dirty="0"/>
              <a:t>CALCULATE(</a:t>
            </a:r>
          </a:p>
          <a:p>
            <a:r>
              <a:rPr lang="en-US" sz="1100" dirty="0"/>
              <a:t>    SUM(Sales[Sales Amount]),</a:t>
            </a:r>
          </a:p>
          <a:p>
            <a:r>
              <a:rPr lang="en-US" sz="1100" dirty="0"/>
              <a:t>    all(Sales)</a:t>
            </a:r>
          </a:p>
          <a:p>
            <a:r>
              <a:rPr lang="en-US" sz="1100" dirty="0"/>
              <a:t>)</a:t>
            </a:r>
          </a:p>
        </p:txBody>
      </p:sp>
      <p:sp>
        <p:nvSpPr>
          <p:cNvPr id="16" name="TextBox 15">
            <a:extLst>
              <a:ext uri="{FF2B5EF4-FFF2-40B4-BE49-F238E27FC236}">
                <a16:creationId xmlns:a16="http://schemas.microsoft.com/office/drawing/2014/main" id="{5ADCE946-93AF-47D0-A315-A47E64B813D2}"/>
              </a:ext>
            </a:extLst>
          </p:cNvPr>
          <p:cNvSpPr txBox="1"/>
          <p:nvPr/>
        </p:nvSpPr>
        <p:spPr>
          <a:xfrm>
            <a:off x="4912655" y="4499296"/>
            <a:ext cx="2592045" cy="1015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000" b="0" dirty="0" err="1">
                <a:solidFill>
                  <a:srgbClr val="000000"/>
                </a:solidFill>
                <a:effectLst/>
                <a:latin typeface="Consolas" panose="020B0609020204030204" pitchFamily="49" charset="0"/>
              </a:rPr>
              <a:t>ALLexcept</a:t>
            </a:r>
            <a:r>
              <a:rPr lang="en-US" sz="1000" b="0" dirty="0">
                <a:solidFill>
                  <a:srgbClr val="000000"/>
                </a:solidFill>
                <a:effectLst/>
                <a:latin typeface="Consolas" panose="020B0609020204030204" pitchFamily="49" charset="0"/>
              </a:rPr>
              <a:t> color Revenue = </a:t>
            </a:r>
          </a:p>
          <a:p>
            <a:r>
              <a:rPr lang="en-US" sz="1000" b="0" dirty="0">
                <a:solidFill>
                  <a:srgbClr val="3165BB"/>
                </a:solidFill>
                <a:effectLst/>
                <a:latin typeface="Consolas" panose="020B0609020204030204" pitchFamily="49" charset="0"/>
              </a:rPr>
              <a:t>CALCULATE</a:t>
            </a:r>
            <a:r>
              <a:rPr lang="en-US" sz="1000" b="0" dirty="0">
                <a:solidFill>
                  <a:srgbClr val="000000"/>
                </a:solidFill>
                <a:effectLst/>
                <a:latin typeface="Consolas" panose="020B0609020204030204" pitchFamily="49" charset="0"/>
              </a:rPr>
              <a:t>(</a:t>
            </a:r>
          </a:p>
          <a:p>
            <a:r>
              <a:rPr lang="en-US" sz="1000" b="0" dirty="0">
                <a:solidFill>
                  <a:srgbClr val="3165BB"/>
                </a:solidFill>
                <a:effectLst/>
                <a:latin typeface="Consolas" panose="020B0609020204030204" pitchFamily="49" charset="0"/>
              </a:rPr>
              <a:t>SUM</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Sales[Sales Amount]</a:t>
            </a:r>
            <a:r>
              <a:rPr lang="en-US" sz="1000" b="0" dirty="0">
                <a:solidFill>
                  <a:srgbClr val="000000"/>
                </a:solidFill>
                <a:effectLst/>
                <a:latin typeface="Consolas" panose="020B0609020204030204" pitchFamily="49" charset="0"/>
              </a:rPr>
              <a:t>),</a:t>
            </a:r>
          </a:p>
          <a:p>
            <a:r>
              <a:rPr lang="en-US" sz="1000" b="0" dirty="0" err="1">
                <a:solidFill>
                  <a:srgbClr val="3165BB"/>
                </a:solidFill>
                <a:effectLst/>
                <a:latin typeface="Consolas" panose="020B0609020204030204" pitchFamily="49" charset="0"/>
              </a:rPr>
              <a:t>allexcept</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Product'</a:t>
            </a:r>
            <a:r>
              <a:rPr lang="en-US" sz="1000" b="0" dirty="0" err="1">
                <a:solidFill>
                  <a:srgbClr val="000000"/>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'Product</a:t>
            </a:r>
            <a:r>
              <a:rPr lang="en-US" sz="1000" b="0" dirty="0">
                <a:solidFill>
                  <a:srgbClr val="001080"/>
                </a:solidFill>
                <a:effectLst/>
                <a:latin typeface="Consolas" panose="020B0609020204030204" pitchFamily="49" charset="0"/>
              </a:rPr>
              <a:t>'[Color]</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764984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9" name="TextBox 8">
            <a:extLst>
              <a:ext uri="{FF2B5EF4-FFF2-40B4-BE49-F238E27FC236}">
                <a16:creationId xmlns:a16="http://schemas.microsoft.com/office/drawing/2014/main" id="{83BA07CC-01F2-4B92-891D-A03B2E51692D}"/>
              </a:ext>
            </a:extLst>
          </p:cNvPr>
          <p:cNvSpPr txBox="1"/>
          <p:nvPr/>
        </p:nvSpPr>
        <p:spPr>
          <a:xfrm>
            <a:off x="7537896" y="3091217"/>
            <a:ext cx="2891235"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000" b="0" dirty="0">
                <a:solidFill>
                  <a:srgbClr val="000000"/>
                </a:solidFill>
                <a:effectLst/>
                <a:latin typeface="Consolas" panose="020B0609020204030204" pitchFamily="49" charset="0"/>
              </a:rPr>
              <a:t>Revenue High Margin Products = </a:t>
            </a:r>
          </a:p>
          <a:p>
            <a:r>
              <a:rPr lang="en-US" sz="1000" b="0" dirty="0">
                <a:solidFill>
                  <a:srgbClr val="3165BB"/>
                </a:solidFill>
                <a:effectLst/>
                <a:latin typeface="Consolas" panose="020B0609020204030204" pitchFamily="49" charset="0"/>
              </a:rPr>
              <a:t>CALCULATE</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3165BB"/>
                </a:solidFill>
                <a:effectLst/>
                <a:latin typeface="Consolas" panose="020B0609020204030204" pitchFamily="49" charset="0"/>
              </a:rPr>
              <a:t>sum</a:t>
            </a:r>
            <a:r>
              <a:rPr lang="en-US" sz="1000" b="0" dirty="0">
                <a:solidFill>
                  <a:srgbClr val="000000"/>
                </a:solidFill>
                <a:effectLst/>
                <a:latin typeface="Consolas" panose="020B0609020204030204" pitchFamily="49" charset="0"/>
              </a:rPr>
              <a:t>(</a:t>
            </a:r>
            <a:r>
              <a:rPr lang="en-US" sz="1000" b="0" dirty="0">
                <a:solidFill>
                  <a:srgbClr val="001080"/>
                </a:solidFill>
                <a:effectLst/>
                <a:latin typeface="Consolas" panose="020B0609020204030204" pitchFamily="49" charset="0"/>
              </a:rPr>
              <a:t>Sales[Sales Amount]</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3165BB"/>
                </a:solidFill>
                <a:effectLst/>
                <a:latin typeface="Consolas" panose="020B0609020204030204" pitchFamily="49" charset="0"/>
              </a:rPr>
              <a:t>FILTER</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'Product'</a:t>
            </a:r>
            <a:r>
              <a:rPr lang="en-US" sz="1000" b="0" dirty="0">
                <a:solidFill>
                  <a:srgbClr val="000000"/>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'Product'[List Price]</a:t>
            </a:r>
            <a:r>
              <a:rPr lang="en-US" sz="1000" b="0" dirty="0">
                <a:solidFill>
                  <a:srgbClr val="000000"/>
                </a:solidFill>
                <a:effectLst/>
                <a:latin typeface="Consolas" panose="020B0609020204030204" pitchFamily="49" charset="0"/>
              </a:rPr>
              <a:t> &gt; </a:t>
            </a:r>
            <a:r>
              <a:rPr lang="en-US" sz="1000" b="0" dirty="0">
                <a:solidFill>
                  <a:srgbClr val="001080"/>
                </a:solidFill>
                <a:effectLst/>
                <a:latin typeface="Consolas" panose="020B0609020204030204" pitchFamily="49" charset="0"/>
              </a:rPr>
              <a:t>'Product'[Standard Cost]</a:t>
            </a:r>
            <a:r>
              <a:rPr lang="en-US" sz="1000" b="0" dirty="0">
                <a:solidFill>
                  <a:srgbClr val="000000"/>
                </a:solidFill>
                <a:effectLst/>
                <a:latin typeface="Consolas" panose="020B0609020204030204" pitchFamily="49" charset="0"/>
              </a:rPr>
              <a:t> * </a:t>
            </a:r>
            <a:r>
              <a:rPr lang="en-US" sz="1000" b="0" dirty="0">
                <a:solidFill>
                  <a:srgbClr val="09885A"/>
                </a:solidFill>
                <a:effectLst/>
                <a:latin typeface="Consolas" panose="020B0609020204030204" pitchFamily="49" charset="0"/>
              </a:rPr>
              <a:t>2</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p>
          <a:p>
            <a:r>
              <a:rPr lang="en-US" sz="1000" b="0" dirty="0">
                <a:solidFill>
                  <a:srgbClr val="000000"/>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B671F495-FC23-4A69-871D-8502FB25A00B}"/>
              </a:ext>
            </a:extLst>
          </p:cNvPr>
          <p:cNvSpPr txBox="1"/>
          <p:nvPr/>
        </p:nvSpPr>
        <p:spPr>
          <a:xfrm>
            <a:off x="4970105" y="190798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Calculate and FILTER</a:t>
            </a:r>
          </a:p>
        </p:txBody>
      </p:sp>
      <p:sp>
        <p:nvSpPr>
          <p:cNvPr id="13" name="TextBox 12">
            <a:extLst>
              <a:ext uri="{FF2B5EF4-FFF2-40B4-BE49-F238E27FC236}">
                <a16:creationId xmlns:a16="http://schemas.microsoft.com/office/drawing/2014/main" id="{94420FF1-D103-4381-9199-4CDC9CCC3C6E}"/>
              </a:ext>
            </a:extLst>
          </p:cNvPr>
          <p:cNvSpPr txBox="1"/>
          <p:nvPr/>
        </p:nvSpPr>
        <p:spPr>
          <a:xfrm>
            <a:off x="3799424" y="3021968"/>
            <a:ext cx="2592045" cy="16158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100" b="0" dirty="0">
                <a:solidFill>
                  <a:srgbClr val="000000"/>
                </a:solidFill>
                <a:effectLst/>
                <a:latin typeface="Consolas" panose="020B0609020204030204" pitchFamily="49" charset="0"/>
              </a:rPr>
              <a:t>Revenue Red = </a:t>
            </a:r>
          </a:p>
          <a:p>
            <a:r>
              <a:rPr lang="en-US" sz="1100" b="0" dirty="0">
                <a:solidFill>
                  <a:srgbClr val="3165BB"/>
                </a:solidFill>
                <a:effectLst/>
                <a:latin typeface="Consolas" panose="020B0609020204030204" pitchFamily="49" charset="0"/>
              </a:rPr>
              <a:t>CALCULATE</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3165BB"/>
                </a:solidFill>
                <a:effectLst/>
                <a:latin typeface="Consolas" panose="020B0609020204030204" pitchFamily="49" charset="0"/>
              </a:rPr>
              <a:t>SUM</a:t>
            </a:r>
            <a:r>
              <a:rPr lang="en-US" sz="1100" b="0" dirty="0">
                <a:solidFill>
                  <a:srgbClr val="000000"/>
                </a:solidFill>
                <a:effectLst/>
                <a:latin typeface="Consolas" panose="020B0609020204030204" pitchFamily="49" charset="0"/>
              </a:rPr>
              <a:t>(</a:t>
            </a:r>
            <a:r>
              <a:rPr lang="en-US" sz="1100" b="0" dirty="0">
                <a:solidFill>
                  <a:srgbClr val="001080"/>
                </a:solidFill>
                <a:effectLst/>
                <a:latin typeface="Consolas" panose="020B0609020204030204" pitchFamily="49" charset="0"/>
              </a:rPr>
              <a:t>Sales[Sales Amount]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3165BB"/>
                </a:solidFill>
                <a:effectLst/>
                <a:latin typeface="Consolas" panose="020B0609020204030204" pitchFamily="49" charset="0"/>
              </a:rPr>
              <a:t>FILTER</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1080"/>
                </a:solidFill>
                <a:effectLst/>
                <a:latin typeface="Consolas" panose="020B0609020204030204" pitchFamily="49" charset="0"/>
              </a:rPr>
              <a:t>'Product'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1080"/>
                </a:solidFill>
                <a:effectLst/>
                <a:latin typeface="Consolas" panose="020B0609020204030204" pitchFamily="49" charset="0"/>
              </a:rPr>
              <a:t>'Product'[Color]</a:t>
            </a:r>
            <a:r>
              <a:rPr lang="en-US" sz="1100" b="0" dirty="0">
                <a:solidFill>
                  <a:srgbClr val="000000"/>
                </a:solidFill>
                <a:effectLst/>
                <a:latin typeface="Consolas" panose="020B0609020204030204" pitchFamily="49" charset="0"/>
              </a:rPr>
              <a:t> = </a:t>
            </a:r>
            <a:r>
              <a:rPr lang="en-US" sz="1100" b="0" dirty="0">
                <a:solidFill>
                  <a:srgbClr val="A31515"/>
                </a:solidFill>
                <a:effectLst/>
                <a:latin typeface="Consolas" panose="020B0609020204030204" pitchFamily="49" charset="0"/>
              </a:rPr>
              <a:t>"Red"</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15052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11" name="TextBox 10">
            <a:extLst>
              <a:ext uri="{FF2B5EF4-FFF2-40B4-BE49-F238E27FC236}">
                <a16:creationId xmlns:a16="http://schemas.microsoft.com/office/drawing/2014/main" id="{B671F495-FC23-4A69-871D-8502FB25A00B}"/>
              </a:ext>
            </a:extLst>
          </p:cNvPr>
          <p:cNvSpPr txBox="1"/>
          <p:nvPr/>
        </p:nvSpPr>
        <p:spPr>
          <a:xfrm>
            <a:off x="4970105" y="1907986"/>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SUM and SUMX</a:t>
            </a:r>
          </a:p>
        </p:txBody>
      </p:sp>
      <p:sp>
        <p:nvSpPr>
          <p:cNvPr id="10" name="TextBox 9">
            <a:extLst>
              <a:ext uri="{FF2B5EF4-FFF2-40B4-BE49-F238E27FC236}">
                <a16:creationId xmlns:a16="http://schemas.microsoft.com/office/drawing/2014/main" id="{3ADAF5A6-D24D-46BC-BB77-E366B0D4C065}"/>
              </a:ext>
            </a:extLst>
          </p:cNvPr>
          <p:cNvSpPr txBox="1"/>
          <p:nvPr/>
        </p:nvSpPr>
        <p:spPr>
          <a:xfrm>
            <a:off x="5204303" y="2847796"/>
            <a:ext cx="2592045" cy="2616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100" dirty="0" err="1"/>
              <a:t>Revenue_sum</a:t>
            </a:r>
            <a:r>
              <a:rPr lang="en-US" sz="1100" dirty="0"/>
              <a:t> = SUM(Sales[Sales Amount])</a:t>
            </a:r>
          </a:p>
        </p:txBody>
      </p:sp>
      <p:sp>
        <p:nvSpPr>
          <p:cNvPr id="14" name="TextBox 13">
            <a:extLst>
              <a:ext uri="{FF2B5EF4-FFF2-40B4-BE49-F238E27FC236}">
                <a16:creationId xmlns:a16="http://schemas.microsoft.com/office/drawing/2014/main" id="{5AE05AD3-2FF8-420A-8460-58E23A218103}"/>
              </a:ext>
            </a:extLst>
          </p:cNvPr>
          <p:cNvSpPr txBox="1"/>
          <p:nvPr/>
        </p:nvSpPr>
        <p:spPr>
          <a:xfrm>
            <a:off x="5139312" y="3679884"/>
            <a:ext cx="2891235" cy="8617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000" dirty="0" err="1"/>
              <a:t>Revenue_sumx</a:t>
            </a:r>
            <a:r>
              <a:rPr lang="en-US" sz="1000" dirty="0"/>
              <a:t> = </a:t>
            </a:r>
          </a:p>
          <a:p>
            <a:r>
              <a:rPr lang="en-US" sz="1000" dirty="0"/>
              <a:t>SUMX(</a:t>
            </a:r>
          </a:p>
          <a:p>
            <a:r>
              <a:rPr lang="en-US" sz="1000" dirty="0"/>
              <a:t>	Sales,</a:t>
            </a:r>
          </a:p>
          <a:p>
            <a:r>
              <a:rPr lang="en-US" sz="1000" dirty="0"/>
              <a:t>	Sales[Sales Amount]</a:t>
            </a:r>
          </a:p>
          <a:p>
            <a:r>
              <a:rPr lang="en-US" sz="1000" dirty="0"/>
              <a:t>)</a:t>
            </a:r>
          </a:p>
        </p:txBody>
      </p:sp>
    </p:spTree>
    <p:extLst>
      <p:ext uri="{BB962C8B-B14F-4D97-AF65-F5344CB8AC3E}">
        <p14:creationId xmlns:p14="http://schemas.microsoft.com/office/powerpoint/2010/main" val="3319897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DAX</a:t>
            </a:r>
          </a:p>
          <a:p>
            <a:endParaRPr lang="en-US" dirty="0">
              <a:solidFill>
                <a:schemeClr val="tx1"/>
              </a:solidFill>
            </a:endParaRPr>
          </a:p>
        </p:txBody>
      </p:sp>
      <p:sp>
        <p:nvSpPr>
          <p:cNvPr id="11" name="TextBox 10">
            <a:extLst>
              <a:ext uri="{FF2B5EF4-FFF2-40B4-BE49-F238E27FC236}">
                <a16:creationId xmlns:a16="http://schemas.microsoft.com/office/drawing/2014/main" id="{B671F495-FC23-4A69-871D-8502FB25A00B}"/>
              </a:ext>
            </a:extLst>
          </p:cNvPr>
          <p:cNvSpPr txBox="1"/>
          <p:nvPr/>
        </p:nvSpPr>
        <p:spPr>
          <a:xfrm>
            <a:off x="4874311" y="2172948"/>
            <a:ext cx="306044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USERRELATIONSHIP</a:t>
            </a:r>
          </a:p>
        </p:txBody>
      </p:sp>
      <p:sp>
        <p:nvSpPr>
          <p:cNvPr id="14" name="TextBox 13">
            <a:extLst>
              <a:ext uri="{FF2B5EF4-FFF2-40B4-BE49-F238E27FC236}">
                <a16:creationId xmlns:a16="http://schemas.microsoft.com/office/drawing/2014/main" id="{5AE05AD3-2FF8-420A-8460-58E23A218103}"/>
              </a:ext>
            </a:extLst>
          </p:cNvPr>
          <p:cNvSpPr txBox="1"/>
          <p:nvPr/>
        </p:nvSpPr>
        <p:spPr>
          <a:xfrm>
            <a:off x="5146769" y="3362816"/>
            <a:ext cx="2891235" cy="70788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000" dirty="0"/>
              <a:t>Sales Amount by Due Date = CALCULATE(SUM(Sales[Sales Amount]), USERELATIONSHIP(Sales[</a:t>
            </a:r>
            <a:r>
              <a:rPr lang="en-US" sz="1000" dirty="0" err="1"/>
              <a:t>DueDateKey</a:t>
            </a:r>
            <a:r>
              <a:rPr lang="en-US" sz="1000" dirty="0"/>
              <a:t>],'Date'[</a:t>
            </a:r>
            <a:r>
              <a:rPr lang="en-US" sz="1000" dirty="0" err="1"/>
              <a:t>DateKey</a:t>
            </a:r>
            <a:r>
              <a:rPr lang="en-US" sz="1000" dirty="0"/>
              <a:t>])) </a:t>
            </a:r>
          </a:p>
        </p:txBody>
      </p:sp>
    </p:spTree>
    <p:extLst>
      <p:ext uri="{BB962C8B-B14F-4D97-AF65-F5344CB8AC3E}">
        <p14:creationId xmlns:p14="http://schemas.microsoft.com/office/powerpoint/2010/main" val="37506378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3" y="1496088"/>
            <a:ext cx="3204754" cy="369332"/>
          </a:xfrm>
          <a:prstGeom prst="rect">
            <a:avLst/>
          </a:prstGeom>
          <a:noFill/>
        </p:spPr>
        <p:txBody>
          <a:bodyPr wrap="square">
            <a:spAutoFit/>
          </a:bodyPr>
          <a:lstStyle/>
          <a:p>
            <a:pPr algn="ctr"/>
            <a:r>
              <a:rPr lang="en-US" dirty="0"/>
              <a:t>Visual 1: Add a title</a:t>
            </a:r>
          </a:p>
        </p:txBody>
      </p:sp>
      <p:pic>
        <p:nvPicPr>
          <p:cNvPr id="6" name="Picture 5">
            <a:extLst>
              <a:ext uri="{FF2B5EF4-FFF2-40B4-BE49-F238E27FC236}">
                <a16:creationId xmlns:a16="http://schemas.microsoft.com/office/drawing/2014/main" id="{51F50FCE-4392-4D98-B689-1ACDFBC25719}"/>
              </a:ext>
            </a:extLst>
          </p:cNvPr>
          <p:cNvPicPr>
            <a:picLocks noChangeAspect="1"/>
          </p:cNvPicPr>
          <p:nvPr/>
        </p:nvPicPr>
        <p:blipFill>
          <a:blip r:embed="rId2"/>
          <a:stretch>
            <a:fillRect/>
          </a:stretch>
        </p:blipFill>
        <p:spPr>
          <a:xfrm>
            <a:off x="2972111" y="2772014"/>
            <a:ext cx="6247777" cy="775568"/>
          </a:xfrm>
          <a:prstGeom prst="rect">
            <a:avLst/>
          </a:prstGeom>
        </p:spPr>
      </p:pic>
    </p:spTree>
    <p:extLst>
      <p:ext uri="{BB962C8B-B14F-4D97-AF65-F5344CB8AC3E}">
        <p14:creationId xmlns:p14="http://schemas.microsoft.com/office/powerpoint/2010/main" val="1972891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3" y="1496088"/>
            <a:ext cx="3204754" cy="369332"/>
          </a:xfrm>
          <a:prstGeom prst="rect">
            <a:avLst/>
          </a:prstGeom>
          <a:noFill/>
        </p:spPr>
        <p:txBody>
          <a:bodyPr wrap="square">
            <a:spAutoFit/>
          </a:bodyPr>
          <a:lstStyle/>
          <a:p>
            <a:pPr algn="ctr"/>
            <a:r>
              <a:rPr lang="en-US" dirty="0"/>
              <a:t>Visual 1: Add a title</a:t>
            </a:r>
          </a:p>
        </p:txBody>
      </p:sp>
      <p:pic>
        <p:nvPicPr>
          <p:cNvPr id="5" name="Picture 4">
            <a:extLst>
              <a:ext uri="{FF2B5EF4-FFF2-40B4-BE49-F238E27FC236}">
                <a16:creationId xmlns:a16="http://schemas.microsoft.com/office/drawing/2014/main" id="{BD408D1C-028C-4A07-9BD3-94F01D4D35B6}"/>
              </a:ext>
            </a:extLst>
          </p:cNvPr>
          <p:cNvPicPr>
            <a:picLocks noChangeAspect="1"/>
          </p:cNvPicPr>
          <p:nvPr/>
        </p:nvPicPr>
        <p:blipFill>
          <a:blip r:embed="rId2"/>
          <a:stretch>
            <a:fillRect/>
          </a:stretch>
        </p:blipFill>
        <p:spPr>
          <a:xfrm>
            <a:off x="7121162" y="2246540"/>
            <a:ext cx="3105150" cy="3409950"/>
          </a:xfrm>
          <a:prstGeom prst="rect">
            <a:avLst/>
          </a:prstGeom>
        </p:spPr>
      </p:pic>
      <p:sp>
        <p:nvSpPr>
          <p:cNvPr id="8" name="TextBox 7">
            <a:extLst>
              <a:ext uri="{FF2B5EF4-FFF2-40B4-BE49-F238E27FC236}">
                <a16:creationId xmlns:a16="http://schemas.microsoft.com/office/drawing/2014/main" id="{EDB8F7FB-6A83-4616-87F1-C9D0D165BE27}"/>
              </a:ext>
            </a:extLst>
          </p:cNvPr>
          <p:cNvSpPr txBox="1"/>
          <p:nvPr/>
        </p:nvSpPr>
        <p:spPr>
          <a:xfrm>
            <a:off x="2040764" y="3674516"/>
            <a:ext cx="3558848" cy="276999"/>
          </a:xfrm>
          <a:prstGeom prst="rect">
            <a:avLst/>
          </a:prstGeom>
          <a:noFill/>
        </p:spPr>
        <p:txBody>
          <a:bodyPr wrap="square" rtlCol="0">
            <a:spAutoFit/>
          </a:bodyPr>
          <a:lstStyle/>
          <a:p>
            <a:pPr marL="342900" indent="-342900">
              <a:buFont typeface="+mj-lt"/>
              <a:buAutoNum type="arabicPeriod"/>
            </a:pPr>
            <a:r>
              <a:rPr lang="en-US" sz="1200" dirty="0"/>
              <a:t>Go to “Report” view</a:t>
            </a:r>
          </a:p>
        </p:txBody>
      </p:sp>
      <p:cxnSp>
        <p:nvCxnSpPr>
          <p:cNvPr id="10" name="Straight Arrow Connector 9">
            <a:extLst>
              <a:ext uri="{FF2B5EF4-FFF2-40B4-BE49-F238E27FC236}">
                <a16:creationId xmlns:a16="http://schemas.microsoft.com/office/drawing/2014/main" id="{C4B7483D-3F68-4F05-8635-DD72B54A4E8E}"/>
              </a:ext>
            </a:extLst>
          </p:cNvPr>
          <p:cNvCxnSpPr>
            <a:cxnSpLocks/>
            <a:endCxn id="5" idx="1"/>
          </p:cNvCxnSpPr>
          <p:nvPr/>
        </p:nvCxnSpPr>
        <p:spPr>
          <a:xfrm>
            <a:off x="4032069" y="3823063"/>
            <a:ext cx="3089093" cy="1284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0827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4A6E43-A004-4F0A-B985-5C404F1A0F3F}"/>
              </a:ext>
            </a:extLst>
          </p:cNvPr>
          <p:cNvPicPr>
            <a:picLocks noChangeAspect="1"/>
          </p:cNvPicPr>
          <p:nvPr/>
        </p:nvPicPr>
        <p:blipFill>
          <a:blip r:embed="rId2"/>
          <a:stretch>
            <a:fillRect/>
          </a:stretch>
        </p:blipFill>
        <p:spPr>
          <a:xfrm>
            <a:off x="5145540" y="2951390"/>
            <a:ext cx="6429375" cy="20002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3" y="1496088"/>
            <a:ext cx="3204754" cy="369332"/>
          </a:xfrm>
          <a:prstGeom prst="rect">
            <a:avLst/>
          </a:prstGeom>
          <a:noFill/>
        </p:spPr>
        <p:txBody>
          <a:bodyPr wrap="square">
            <a:spAutoFit/>
          </a:bodyPr>
          <a:lstStyle/>
          <a:p>
            <a:pPr algn="ctr"/>
            <a:r>
              <a:rPr lang="en-US" dirty="0"/>
              <a:t>Visual 1: Add a title</a:t>
            </a:r>
          </a:p>
        </p:txBody>
      </p:sp>
      <p:sp>
        <p:nvSpPr>
          <p:cNvPr id="8" name="TextBox 7">
            <a:extLst>
              <a:ext uri="{FF2B5EF4-FFF2-40B4-BE49-F238E27FC236}">
                <a16:creationId xmlns:a16="http://schemas.microsoft.com/office/drawing/2014/main" id="{EDB8F7FB-6A83-4616-87F1-C9D0D165BE27}"/>
              </a:ext>
            </a:extLst>
          </p:cNvPr>
          <p:cNvSpPr txBox="1"/>
          <p:nvPr/>
        </p:nvSpPr>
        <p:spPr>
          <a:xfrm>
            <a:off x="2040764" y="3674516"/>
            <a:ext cx="3558848" cy="276999"/>
          </a:xfrm>
          <a:prstGeom prst="rect">
            <a:avLst/>
          </a:prstGeom>
          <a:noFill/>
        </p:spPr>
        <p:txBody>
          <a:bodyPr wrap="square" rtlCol="0">
            <a:spAutoFit/>
          </a:bodyPr>
          <a:lstStyle/>
          <a:p>
            <a:pPr marL="342900" indent="-342900">
              <a:buFont typeface="+mj-lt"/>
              <a:buAutoNum type="arabicPeriod"/>
            </a:pPr>
            <a:r>
              <a:rPr lang="en-US" sz="1200" dirty="0"/>
              <a:t>Click Text box</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032069" y="3813015"/>
            <a:ext cx="3796937" cy="10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57078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4A6E43-A004-4F0A-B985-5C404F1A0F3F}"/>
              </a:ext>
            </a:extLst>
          </p:cNvPr>
          <p:cNvPicPr>
            <a:picLocks noChangeAspect="1"/>
          </p:cNvPicPr>
          <p:nvPr/>
        </p:nvPicPr>
        <p:blipFill>
          <a:blip r:embed="rId2"/>
          <a:stretch>
            <a:fillRect/>
          </a:stretch>
        </p:blipFill>
        <p:spPr>
          <a:xfrm>
            <a:off x="5145540" y="2951390"/>
            <a:ext cx="6429375" cy="20002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3" y="1496088"/>
            <a:ext cx="3204754" cy="369332"/>
          </a:xfrm>
          <a:prstGeom prst="rect">
            <a:avLst/>
          </a:prstGeom>
          <a:noFill/>
        </p:spPr>
        <p:txBody>
          <a:bodyPr wrap="square">
            <a:spAutoFit/>
          </a:bodyPr>
          <a:lstStyle/>
          <a:p>
            <a:pPr algn="ctr"/>
            <a:r>
              <a:rPr lang="en-US" dirty="0"/>
              <a:t>Visual 1: Add a title</a:t>
            </a:r>
          </a:p>
        </p:txBody>
      </p:sp>
      <p:sp>
        <p:nvSpPr>
          <p:cNvPr id="8" name="TextBox 7">
            <a:extLst>
              <a:ext uri="{FF2B5EF4-FFF2-40B4-BE49-F238E27FC236}">
                <a16:creationId xmlns:a16="http://schemas.microsoft.com/office/drawing/2014/main" id="{EDB8F7FB-6A83-4616-87F1-C9D0D165BE27}"/>
              </a:ext>
            </a:extLst>
          </p:cNvPr>
          <p:cNvSpPr txBox="1"/>
          <p:nvPr/>
        </p:nvSpPr>
        <p:spPr>
          <a:xfrm>
            <a:off x="2040764" y="3674516"/>
            <a:ext cx="3558848" cy="276999"/>
          </a:xfrm>
          <a:prstGeom prst="rect">
            <a:avLst/>
          </a:prstGeom>
          <a:noFill/>
        </p:spPr>
        <p:txBody>
          <a:bodyPr wrap="square" rtlCol="0">
            <a:spAutoFit/>
          </a:bodyPr>
          <a:lstStyle/>
          <a:p>
            <a:pPr marL="342900" indent="-342900">
              <a:buFont typeface="+mj-lt"/>
              <a:buAutoNum type="arabicPeriod"/>
            </a:pPr>
            <a:r>
              <a:rPr lang="en-US" sz="1200" dirty="0"/>
              <a:t>Click Text box</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032069" y="3813015"/>
            <a:ext cx="3796937" cy="100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6751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A27895-E64F-4E9D-9EA5-9AFF3C649855}"/>
              </a:ext>
            </a:extLst>
          </p:cNvPr>
          <p:cNvPicPr>
            <a:picLocks noChangeAspect="1"/>
          </p:cNvPicPr>
          <p:nvPr/>
        </p:nvPicPr>
        <p:blipFill>
          <a:blip r:embed="rId2"/>
          <a:stretch>
            <a:fillRect/>
          </a:stretch>
        </p:blipFill>
        <p:spPr>
          <a:xfrm>
            <a:off x="5647507" y="3044985"/>
            <a:ext cx="2274335" cy="190500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2040764" y="3674516"/>
            <a:ext cx="3558848" cy="276999"/>
          </a:xfrm>
          <a:prstGeom prst="rect">
            <a:avLst/>
          </a:prstGeom>
          <a:noFill/>
        </p:spPr>
        <p:txBody>
          <a:bodyPr wrap="square" rtlCol="0">
            <a:spAutoFit/>
          </a:bodyPr>
          <a:lstStyle/>
          <a:p>
            <a:pPr marL="342900" indent="-342900">
              <a:buFont typeface="+mj-lt"/>
              <a:buAutoNum type="arabicPeriod"/>
            </a:pPr>
            <a:r>
              <a:rPr lang="en-US" sz="1200" dirty="0"/>
              <a:t>Drag “Sales Amount” to the design board</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a:off x="5120640" y="3823063"/>
            <a:ext cx="836023" cy="1284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Picture 12">
            <a:extLst>
              <a:ext uri="{FF2B5EF4-FFF2-40B4-BE49-F238E27FC236}">
                <a16:creationId xmlns:a16="http://schemas.microsoft.com/office/drawing/2014/main" id="{E7718C4F-D53E-45A5-B681-6FBCA89D2983}"/>
              </a:ext>
            </a:extLst>
          </p:cNvPr>
          <p:cNvPicPr>
            <a:picLocks noChangeAspect="1"/>
          </p:cNvPicPr>
          <p:nvPr/>
        </p:nvPicPr>
        <p:blipFill>
          <a:blip r:embed="rId3"/>
          <a:stretch>
            <a:fillRect/>
          </a:stretch>
        </p:blipFill>
        <p:spPr>
          <a:xfrm>
            <a:off x="8748196" y="2950609"/>
            <a:ext cx="2625197" cy="2093752"/>
          </a:xfrm>
          <a:prstGeom prst="rect">
            <a:avLst/>
          </a:prstGeom>
        </p:spPr>
      </p:pic>
      <p:sp>
        <p:nvSpPr>
          <p:cNvPr id="15" name="Arrow: Right 14">
            <a:extLst>
              <a:ext uri="{FF2B5EF4-FFF2-40B4-BE49-F238E27FC236}">
                <a16:creationId xmlns:a16="http://schemas.microsoft.com/office/drawing/2014/main" id="{4454380A-CCE9-47B3-B681-78DE075093BB}"/>
              </a:ext>
            </a:extLst>
          </p:cNvPr>
          <p:cNvSpPr/>
          <p:nvPr/>
        </p:nvSpPr>
        <p:spPr>
          <a:xfrm>
            <a:off x="8125097" y="3951515"/>
            <a:ext cx="461554" cy="167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9426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247B1E-7797-40BD-A170-6EB972703047}"/>
              </a:ext>
            </a:extLst>
          </p:cNvPr>
          <p:cNvPicPr>
            <a:picLocks noChangeAspect="1"/>
          </p:cNvPicPr>
          <p:nvPr/>
        </p:nvPicPr>
        <p:blipFill>
          <a:blip r:embed="rId2"/>
          <a:stretch>
            <a:fillRect/>
          </a:stretch>
        </p:blipFill>
        <p:spPr>
          <a:xfrm>
            <a:off x="5108092" y="2199645"/>
            <a:ext cx="3665278" cy="2792936"/>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3747" y="3691709"/>
            <a:ext cx="3558848" cy="276999"/>
          </a:xfrm>
          <a:prstGeom prst="rect">
            <a:avLst/>
          </a:prstGeom>
          <a:noFill/>
        </p:spPr>
        <p:txBody>
          <a:bodyPr wrap="square" rtlCol="0">
            <a:spAutoFit/>
          </a:bodyPr>
          <a:lstStyle/>
          <a:p>
            <a:pPr marL="342900" indent="-342900">
              <a:buFont typeface="+mj-lt"/>
              <a:buAutoNum type="arabicPeriod"/>
            </a:pPr>
            <a:r>
              <a:rPr lang="en-US" sz="1200" dirty="0"/>
              <a:t>Drag “Month” from “Date” table to the Axis field</a:t>
            </a:r>
          </a:p>
        </p:txBody>
      </p:sp>
      <p:cxnSp>
        <p:nvCxnSpPr>
          <p:cNvPr id="10" name="Straight Arrow Connector 9">
            <a:extLst>
              <a:ext uri="{FF2B5EF4-FFF2-40B4-BE49-F238E27FC236}">
                <a16:creationId xmlns:a16="http://schemas.microsoft.com/office/drawing/2014/main" id="{C4B7483D-3F68-4F05-8635-DD72B54A4E8E}"/>
              </a:ext>
            </a:extLst>
          </p:cNvPr>
          <p:cNvCxnSpPr>
            <a:cxnSpLocks/>
            <a:stCxn id="8" idx="3"/>
          </p:cNvCxnSpPr>
          <p:nvPr/>
        </p:nvCxnSpPr>
        <p:spPr>
          <a:xfrm>
            <a:off x="4972595" y="3830209"/>
            <a:ext cx="112340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Picture 17">
            <a:extLst>
              <a:ext uri="{FF2B5EF4-FFF2-40B4-BE49-F238E27FC236}">
                <a16:creationId xmlns:a16="http://schemas.microsoft.com/office/drawing/2014/main" id="{BD5CD853-7D0C-4F7C-ADB6-2637638C1E36}"/>
              </a:ext>
            </a:extLst>
          </p:cNvPr>
          <p:cNvPicPr>
            <a:picLocks noChangeAspect="1"/>
          </p:cNvPicPr>
          <p:nvPr/>
        </p:nvPicPr>
        <p:blipFill>
          <a:blip r:embed="rId3"/>
          <a:stretch>
            <a:fillRect/>
          </a:stretch>
        </p:blipFill>
        <p:spPr>
          <a:xfrm>
            <a:off x="7650890" y="4308586"/>
            <a:ext cx="3831826" cy="2170475"/>
          </a:xfrm>
          <a:prstGeom prst="rect">
            <a:avLst/>
          </a:prstGeom>
        </p:spPr>
      </p:pic>
    </p:spTree>
    <p:extLst>
      <p:ext uri="{BB962C8B-B14F-4D97-AF65-F5344CB8AC3E}">
        <p14:creationId xmlns:p14="http://schemas.microsoft.com/office/powerpoint/2010/main" val="2956362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12D433C-4A2F-48AC-8009-7576C433C9E1}"/>
              </a:ext>
            </a:extLst>
          </p:cNvPr>
          <p:cNvPicPr>
            <a:picLocks noChangeAspect="1"/>
          </p:cNvPicPr>
          <p:nvPr/>
        </p:nvPicPr>
        <p:blipFill>
          <a:blip r:embed="rId2"/>
          <a:stretch>
            <a:fillRect/>
          </a:stretch>
        </p:blipFill>
        <p:spPr>
          <a:xfrm>
            <a:off x="6265177" y="1803633"/>
            <a:ext cx="4764072" cy="4607171"/>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610686" y="3105834"/>
            <a:ext cx="2483141" cy="830997"/>
          </a:xfrm>
          <a:prstGeom prst="rect">
            <a:avLst/>
          </a:prstGeom>
          <a:noFill/>
        </p:spPr>
        <p:txBody>
          <a:bodyPr wrap="square" rtlCol="0">
            <a:spAutoFit/>
          </a:bodyPr>
          <a:lstStyle/>
          <a:p>
            <a:pPr marL="342900" indent="-342900">
              <a:buFont typeface="+mj-lt"/>
              <a:buAutoNum type="arabicPeriod"/>
            </a:pPr>
            <a:r>
              <a:rPr lang="en-US" sz="1600" dirty="0"/>
              <a:t>Go to “Data Load”</a:t>
            </a:r>
          </a:p>
          <a:p>
            <a:pPr marL="342900" indent="-342900">
              <a:buFont typeface="+mj-lt"/>
              <a:buAutoNum type="arabicPeriod"/>
            </a:pPr>
            <a:r>
              <a:rPr lang="en-US" sz="1600" dirty="0"/>
              <a:t>Unselect the 2 options</a:t>
            </a:r>
          </a:p>
          <a:p>
            <a:pPr marL="342900" indent="-342900">
              <a:buFont typeface="+mj-lt"/>
              <a:buAutoNum type="arabicPeriod"/>
            </a:pPr>
            <a:r>
              <a:rPr lang="en-US" sz="1600" dirty="0"/>
              <a:t>Click “Ok” </a:t>
            </a:r>
          </a:p>
        </p:txBody>
      </p:sp>
      <p:cxnSp>
        <p:nvCxnSpPr>
          <p:cNvPr id="9" name="Straight Arrow Connector 8">
            <a:extLst>
              <a:ext uri="{FF2B5EF4-FFF2-40B4-BE49-F238E27FC236}">
                <a16:creationId xmlns:a16="http://schemas.microsoft.com/office/drawing/2014/main" id="{D4139AC7-905C-4F82-90A5-99B12D149EEB}"/>
              </a:ext>
            </a:extLst>
          </p:cNvPr>
          <p:cNvCxnSpPr>
            <a:cxnSpLocks/>
          </p:cNvCxnSpPr>
          <p:nvPr/>
        </p:nvCxnSpPr>
        <p:spPr>
          <a:xfrm>
            <a:off x="3716323" y="3263317"/>
            <a:ext cx="2718033" cy="209724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E27B8D85-D131-4CED-962B-06F8F54BF610}"/>
              </a:ext>
            </a:extLst>
          </p:cNvPr>
          <p:cNvCxnSpPr>
            <a:cxnSpLocks/>
          </p:cNvCxnSpPr>
          <p:nvPr/>
        </p:nvCxnSpPr>
        <p:spPr>
          <a:xfrm flipV="1">
            <a:off x="3842158" y="3398058"/>
            <a:ext cx="3900881" cy="1504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a:extLst>
              <a:ext uri="{FF2B5EF4-FFF2-40B4-BE49-F238E27FC236}">
                <a16:creationId xmlns:a16="http://schemas.microsoft.com/office/drawing/2014/main" id="{7AEAB06C-4BCE-49AC-85AB-0160227518A8}"/>
              </a:ext>
            </a:extLst>
          </p:cNvPr>
          <p:cNvCxnSpPr>
            <a:cxnSpLocks/>
          </p:cNvCxnSpPr>
          <p:nvPr/>
        </p:nvCxnSpPr>
        <p:spPr>
          <a:xfrm flipV="1">
            <a:off x="3842158" y="3011648"/>
            <a:ext cx="3900881" cy="53689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27580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1A0278-5F8B-4833-99F7-E698D2F72357}"/>
              </a:ext>
            </a:extLst>
          </p:cNvPr>
          <p:cNvPicPr>
            <a:picLocks noChangeAspect="1"/>
          </p:cNvPicPr>
          <p:nvPr/>
        </p:nvPicPr>
        <p:blipFill>
          <a:blip r:embed="rId2"/>
          <a:stretch>
            <a:fillRect/>
          </a:stretch>
        </p:blipFill>
        <p:spPr>
          <a:xfrm>
            <a:off x="6260760" y="2734492"/>
            <a:ext cx="2809654" cy="352685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3747" y="3691709"/>
            <a:ext cx="3558848" cy="276999"/>
          </a:xfrm>
          <a:prstGeom prst="rect">
            <a:avLst/>
          </a:prstGeom>
          <a:noFill/>
        </p:spPr>
        <p:txBody>
          <a:bodyPr wrap="square" rtlCol="0">
            <a:spAutoFit/>
          </a:bodyPr>
          <a:lstStyle/>
          <a:p>
            <a:pPr marL="342900" indent="-342900">
              <a:buFont typeface="+mj-lt"/>
              <a:buAutoNum type="arabicPeriod"/>
            </a:pPr>
            <a:r>
              <a:rPr lang="en-US" sz="1200" dirty="0"/>
              <a:t>Remove “Year” and “Quarter”</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a:off x="4032069" y="3968708"/>
            <a:ext cx="3814354" cy="100388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19894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3B8546-AEAA-40E7-8725-A4C736F29140}"/>
              </a:ext>
            </a:extLst>
          </p:cNvPr>
          <p:cNvPicPr>
            <a:picLocks noChangeAspect="1"/>
          </p:cNvPicPr>
          <p:nvPr/>
        </p:nvPicPr>
        <p:blipFill>
          <a:blip r:embed="rId2"/>
          <a:stretch>
            <a:fillRect/>
          </a:stretch>
        </p:blipFill>
        <p:spPr>
          <a:xfrm>
            <a:off x="6645220" y="2122919"/>
            <a:ext cx="3819525" cy="43624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3747" y="3691709"/>
            <a:ext cx="3558848" cy="276999"/>
          </a:xfrm>
          <a:prstGeom prst="rect">
            <a:avLst/>
          </a:prstGeom>
          <a:noFill/>
        </p:spPr>
        <p:txBody>
          <a:bodyPr wrap="square" rtlCol="0">
            <a:spAutoFit/>
          </a:bodyPr>
          <a:lstStyle/>
          <a:p>
            <a:pPr marL="342900" indent="-342900">
              <a:buFont typeface="+mj-lt"/>
              <a:buAutoNum type="arabicPeriod"/>
            </a:pPr>
            <a:r>
              <a:rPr lang="en-US" sz="1200" dirty="0"/>
              <a:t>Click on the chart and then click “Area chart”</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641252" y="3429000"/>
            <a:ext cx="3240005" cy="4012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92803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641252" y="3429000"/>
            <a:ext cx="3240005" cy="4012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5" name="Picture 4">
            <a:extLst>
              <a:ext uri="{FF2B5EF4-FFF2-40B4-BE49-F238E27FC236}">
                <a16:creationId xmlns:a16="http://schemas.microsoft.com/office/drawing/2014/main" id="{E7152E75-2D97-4F8B-A509-B3C084B82EF2}"/>
              </a:ext>
            </a:extLst>
          </p:cNvPr>
          <p:cNvPicPr>
            <a:picLocks noChangeAspect="1"/>
          </p:cNvPicPr>
          <p:nvPr/>
        </p:nvPicPr>
        <p:blipFill>
          <a:blip r:embed="rId2"/>
          <a:stretch>
            <a:fillRect/>
          </a:stretch>
        </p:blipFill>
        <p:spPr>
          <a:xfrm>
            <a:off x="2847565" y="2363039"/>
            <a:ext cx="7115175" cy="3819525"/>
          </a:xfrm>
          <a:prstGeom prst="rect">
            <a:avLst/>
          </a:prstGeom>
        </p:spPr>
      </p:pic>
    </p:spTree>
    <p:extLst>
      <p:ext uri="{BB962C8B-B14F-4D97-AF65-F5344CB8AC3E}">
        <p14:creationId xmlns:p14="http://schemas.microsoft.com/office/powerpoint/2010/main" val="943808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3B8546-AEAA-40E7-8725-A4C736F29140}"/>
              </a:ext>
            </a:extLst>
          </p:cNvPr>
          <p:cNvPicPr>
            <a:picLocks noChangeAspect="1"/>
          </p:cNvPicPr>
          <p:nvPr/>
        </p:nvPicPr>
        <p:blipFill>
          <a:blip r:embed="rId2"/>
          <a:stretch>
            <a:fillRect/>
          </a:stretch>
        </p:blipFill>
        <p:spPr>
          <a:xfrm>
            <a:off x="6645220" y="2122919"/>
            <a:ext cx="3819525" cy="43624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3747" y="3691709"/>
            <a:ext cx="3558848" cy="276999"/>
          </a:xfrm>
          <a:prstGeom prst="rect">
            <a:avLst/>
          </a:prstGeom>
          <a:noFill/>
        </p:spPr>
        <p:txBody>
          <a:bodyPr wrap="square" rtlCol="0">
            <a:spAutoFit/>
          </a:bodyPr>
          <a:lstStyle/>
          <a:p>
            <a:pPr marL="342900" indent="-342900">
              <a:buFont typeface="+mj-lt"/>
              <a:buAutoNum type="arabicPeriod"/>
            </a:pPr>
            <a:r>
              <a:rPr lang="en-US" sz="1200" dirty="0"/>
              <a:t>Click on the chart and then click “Area chart”</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641252" y="3429000"/>
            <a:ext cx="3240005" cy="40120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07087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5508E6-8727-477F-97A8-206045C8D32C}"/>
              </a:ext>
            </a:extLst>
          </p:cNvPr>
          <p:cNvPicPr>
            <a:picLocks noChangeAspect="1"/>
          </p:cNvPicPr>
          <p:nvPr/>
        </p:nvPicPr>
        <p:blipFill>
          <a:blip r:embed="rId2"/>
          <a:stretch>
            <a:fillRect/>
          </a:stretch>
        </p:blipFill>
        <p:spPr>
          <a:xfrm>
            <a:off x="8694519" y="1749659"/>
            <a:ext cx="1981200" cy="471487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493622" y="1496088"/>
            <a:ext cx="3823063" cy="369332"/>
          </a:xfrm>
          <a:prstGeom prst="rect">
            <a:avLst/>
          </a:prstGeom>
          <a:noFill/>
        </p:spPr>
        <p:txBody>
          <a:bodyPr wrap="square">
            <a:spAutoFit/>
          </a:bodyPr>
          <a:lstStyle/>
          <a:p>
            <a:pPr algn="l"/>
            <a:r>
              <a:rPr lang="en-US" b="1" i="0" dirty="0">
                <a:effectLst/>
                <a:latin typeface="Segoe UI" panose="020B0502040204020203" pitchFamily="34" charset="0"/>
              </a:rPr>
              <a:t>Visual 2: Sales Amount by Date</a:t>
            </a:r>
          </a:p>
        </p:txBody>
      </p:sp>
      <p:sp>
        <p:nvSpPr>
          <p:cNvPr id="8" name="TextBox 7">
            <a:extLst>
              <a:ext uri="{FF2B5EF4-FFF2-40B4-BE49-F238E27FC236}">
                <a16:creationId xmlns:a16="http://schemas.microsoft.com/office/drawing/2014/main" id="{EDB8F7FB-6A83-4616-87F1-C9D0D165BE27}"/>
              </a:ext>
            </a:extLst>
          </p:cNvPr>
          <p:cNvSpPr txBox="1"/>
          <p:nvPr/>
        </p:nvSpPr>
        <p:spPr>
          <a:xfrm>
            <a:off x="2275896" y="3675576"/>
            <a:ext cx="2426733" cy="461665"/>
          </a:xfrm>
          <a:prstGeom prst="rect">
            <a:avLst/>
          </a:prstGeom>
          <a:noFill/>
        </p:spPr>
        <p:txBody>
          <a:bodyPr wrap="square" rtlCol="0">
            <a:spAutoFit/>
          </a:bodyPr>
          <a:lstStyle/>
          <a:p>
            <a:pPr marL="342900" indent="-342900">
              <a:buFont typeface="+mj-lt"/>
              <a:buAutoNum type="arabicPeriod"/>
            </a:pPr>
            <a:r>
              <a:rPr lang="en-US" sz="1200" dirty="0"/>
              <a:t>Click on the “Format”</a:t>
            </a:r>
          </a:p>
          <a:p>
            <a:pPr marL="342900" indent="-342900">
              <a:buFont typeface="+mj-lt"/>
              <a:buAutoNum type="arabicPeriod"/>
            </a:pPr>
            <a:r>
              <a:rPr lang="en-US" sz="1200" dirty="0"/>
              <a:t>Change the color</a:t>
            </a:r>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flipV="1">
            <a:off x="4493622" y="2050058"/>
            <a:ext cx="4772298" cy="17801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0579786A-F4BE-4C31-8B60-C35C20E830DC}"/>
              </a:ext>
            </a:extLst>
          </p:cNvPr>
          <p:cNvCxnSpPr>
            <a:cxnSpLocks/>
          </p:cNvCxnSpPr>
          <p:nvPr/>
        </p:nvCxnSpPr>
        <p:spPr>
          <a:xfrm>
            <a:off x="4425924" y="4107097"/>
            <a:ext cx="4477602" cy="14489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527527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710CCCC-2C82-4A05-85FF-239D9F4222AD}"/>
              </a:ext>
            </a:extLst>
          </p:cNvPr>
          <p:cNvPicPr>
            <a:picLocks noChangeAspect="1"/>
          </p:cNvPicPr>
          <p:nvPr/>
        </p:nvPicPr>
        <p:blipFill>
          <a:blip r:embed="rId2"/>
          <a:stretch>
            <a:fillRect/>
          </a:stretch>
        </p:blipFill>
        <p:spPr>
          <a:xfrm>
            <a:off x="6199687" y="2111147"/>
            <a:ext cx="4581525" cy="4486275"/>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3109950" y="1429990"/>
            <a:ext cx="5232862" cy="369332"/>
          </a:xfrm>
          <a:prstGeom prst="rect">
            <a:avLst/>
          </a:prstGeom>
          <a:noFill/>
        </p:spPr>
        <p:txBody>
          <a:bodyPr wrap="square">
            <a:spAutoFit/>
          </a:bodyPr>
          <a:lstStyle/>
          <a:p>
            <a:pPr algn="l"/>
            <a:r>
              <a:rPr lang="en-US" b="1" i="0" dirty="0">
                <a:effectLst/>
                <a:latin typeface="Segoe UI" panose="020B0502040204020203" pitchFamily="34" charset="0"/>
              </a:rPr>
              <a:t>Visual 3: Order Quantity by Reseller Country</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0788" y="3560300"/>
            <a:ext cx="3021875" cy="1384995"/>
          </a:xfrm>
          <a:prstGeom prst="rect">
            <a:avLst/>
          </a:prstGeom>
          <a:noFill/>
        </p:spPr>
        <p:txBody>
          <a:bodyPr wrap="square" rtlCol="0">
            <a:spAutoFit/>
          </a:bodyPr>
          <a:lstStyle/>
          <a:p>
            <a:pPr marL="342900" indent="-342900">
              <a:buFont typeface="+mj-lt"/>
              <a:buAutoNum type="arabicPeriod"/>
            </a:pPr>
            <a:r>
              <a:rPr lang="en-US" sz="1200" b="0" i="0" dirty="0">
                <a:effectLst/>
                <a:latin typeface="Segoe UI" panose="020B0502040204020203" pitchFamily="34" charset="0"/>
              </a:rPr>
              <a:t>drag the </a:t>
            </a:r>
            <a:r>
              <a:rPr lang="en-US" sz="1200" b="1" i="0" dirty="0">
                <a:effectLst/>
                <a:latin typeface="Segoe UI" panose="020B0502040204020203" pitchFamily="34" charset="0"/>
              </a:rPr>
              <a:t>Country-Region</a:t>
            </a:r>
            <a:r>
              <a:rPr lang="en-US" sz="1200" b="0" i="0" dirty="0">
                <a:effectLst/>
                <a:latin typeface="Segoe UI" panose="020B0502040204020203" pitchFamily="34" charset="0"/>
              </a:rPr>
              <a:t> field from the </a:t>
            </a:r>
            <a:r>
              <a:rPr lang="en-US" sz="1200" b="1" i="0" dirty="0">
                <a:effectLst/>
                <a:latin typeface="Segoe UI" panose="020B0502040204020203" pitchFamily="34" charset="0"/>
              </a:rPr>
              <a:t>Reseller</a:t>
            </a:r>
            <a:r>
              <a:rPr lang="en-US" sz="1200" b="0" i="0" dirty="0">
                <a:effectLst/>
                <a:latin typeface="Segoe UI" panose="020B0502040204020203" pitchFamily="34" charset="0"/>
              </a:rPr>
              <a:t> table to a blank area on your report canvas</a:t>
            </a:r>
          </a:p>
          <a:p>
            <a:pPr marL="342900" indent="-342900">
              <a:buFont typeface="+mj-lt"/>
              <a:buAutoNum type="arabicPeriod"/>
            </a:pPr>
            <a:endParaRPr lang="en-US" sz="1200" dirty="0">
              <a:latin typeface="Segoe UI" panose="020B0502040204020203" pitchFamily="34" charset="0"/>
            </a:endParaRPr>
          </a:p>
          <a:p>
            <a:pPr marL="342900" indent="-342900">
              <a:buFont typeface="+mj-lt"/>
              <a:buAutoNum type="arabicPeriod"/>
            </a:pPr>
            <a:r>
              <a:rPr lang="en-US" sz="1200" b="0" i="0" dirty="0">
                <a:effectLst/>
                <a:latin typeface="Segoe UI" panose="020B0502040204020203" pitchFamily="34" charset="0"/>
              </a:rPr>
              <a:t>Drag the </a:t>
            </a:r>
            <a:r>
              <a:rPr lang="en-US" sz="1200" b="1" i="0" dirty="0">
                <a:effectLst/>
                <a:latin typeface="Segoe UI" panose="020B0502040204020203" pitchFamily="34" charset="0"/>
              </a:rPr>
              <a:t>Order Quantity</a:t>
            </a:r>
            <a:r>
              <a:rPr lang="en-US" sz="1200" b="0" i="0" dirty="0">
                <a:effectLst/>
                <a:latin typeface="Segoe UI" panose="020B0502040204020203" pitchFamily="34" charset="0"/>
              </a:rPr>
              <a:t> field from the </a:t>
            </a:r>
            <a:r>
              <a:rPr lang="en-US" sz="1200" b="1" i="0" dirty="0">
                <a:effectLst/>
                <a:latin typeface="Segoe UI" panose="020B0502040204020203" pitchFamily="34" charset="0"/>
              </a:rPr>
              <a:t>Sales</a:t>
            </a:r>
            <a:r>
              <a:rPr lang="en-US" sz="1200" b="0" i="0" dirty="0">
                <a:effectLst/>
                <a:latin typeface="Segoe UI" panose="020B0502040204020203" pitchFamily="34" charset="0"/>
              </a:rPr>
              <a:t> table and drop it on the map</a:t>
            </a:r>
            <a:endParaRPr lang="en-US" sz="1200" dirty="0"/>
          </a:p>
        </p:txBody>
      </p:sp>
      <p:cxnSp>
        <p:nvCxnSpPr>
          <p:cNvPr id="10" name="Straight Arrow Connector 9">
            <a:extLst>
              <a:ext uri="{FF2B5EF4-FFF2-40B4-BE49-F238E27FC236}">
                <a16:creationId xmlns:a16="http://schemas.microsoft.com/office/drawing/2014/main" id="{C4B7483D-3F68-4F05-8635-DD72B54A4E8E}"/>
              </a:ext>
            </a:extLst>
          </p:cNvPr>
          <p:cNvCxnSpPr>
            <a:cxnSpLocks/>
          </p:cNvCxnSpPr>
          <p:nvPr/>
        </p:nvCxnSpPr>
        <p:spPr>
          <a:xfrm>
            <a:off x="4511040" y="3883466"/>
            <a:ext cx="2011680" cy="1834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24403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0BFBF3-95D1-4AE4-A764-53C923116D19}"/>
              </a:ext>
            </a:extLst>
          </p:cNvPr>
          <p:cNvPicPr>
            <a:picLocks noChangeAspect="1"/>
          </p:cNvPicPr>
          <p:nvPr/>
        </p:nvPicPr>
        <p:blipFill>
          <a:blip r:embed="rId2"/>
          <a:stretch>
            <a:fillRect/>
          </a:stretch>
        </p:blipFill>
        <p:spPr>
          <a:xfrm>
            <a:off x="8749802" y="1956200"/>
            <a:ext cx="2181225" cy="4552950"/>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2708366" y="1352947"/>
            <a:ext cx="6165669" cy="307777"/>
          </a:xfrm>
          <a:prstGeom prst="rect">
            <a:avLst/>
          </a:prstGeom>
          <a:noFill/>
        </p:spPr>
        <p:txBody>
          <a:bodyPr wrap="square">
            <a:spAutoFit/>
          </a:bodyPr>
          <a:lstStyle/>
          <a:p>
            <a:pPr algn="l"/>
            <a:r>
              <a:rPr lang="en-US" sz="1400" b="1" i="0" dirty="0">
                <a:effectLst/>
                <a:latin typeface="Segoe UI" panose="020B0502040204020203" pitchFamily="34" charset="0"/>
              </a:rPr>
              <a:t>Visual 4: Sales Amount by Product Category and Reseller Business type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0788" y="3560300"/>
            <a:ext cx="3021875" cy="1200329"/>
          </a:xfrm>
          <a:prstGeom prst="rect">
            <a:avLst/>
          </a:prstGeom>
          <a:noFill/>
        </p:spPr>
        <p:txBody>
          <a:bodyPr wrap="square" rtlCol="0">
            <a:spAutoFit/>
          </a:bodyPr>
          <a:lstStyle/>
          <a:p>
            <a:pPr marL="342900" indent="-342900">
              <a:buFont typeface="+mj-lt"/>
              <a:buAutoNum type="arabicPeriod"/>
            </a:pPr>
            <a:r>
              <a:rPr lang="en-US" sz="1200" dirty="0">
                <a:latin typeface="Segoe UI" panose="020B0502040204020203" pitchFamily="34" charset="0"/>
              </a:rPr>
              <a:t>Select  “Matrix” </a:t>
            </a:r>
          </a:p>
          <a:p>
            <a:pPr marL="342900" indent="-342900">
              <a:buFont typeface="+mj-lt"/>
              <a:buAutoNum type="arabicPeriod"/>
            </a:pPr>
            <a:endParaRPr lang="en-US" sz="1200" b="0" i="0" dirty="0">
              <a:effectLst/>
              <a:latin typeface="Segoe UI" panose="020B0502040204020203" pitchFamily="34" charset="0"/>
            </a:endParaRPr>
          </a:p>
          <a:p>
            <a:pPr marL="342900" indent="-342900">
              <a:buFont typeface="+mj-lt"/>
              <a:buAutoNum type="arabicPeriod"/>
            </a:pPr>
            <a:r>
              <a:rPr lang="en-US" sz="1200" b="0" i="0" dirty="0">
                <a:effectLst/>
                <a:latin typeface="Segoe UI" panose="020B0502040204020203" pitchFamily="34" charset="0"/>
              </a:rPr>
              <a:t>In the Fields pane, select Sales Amount from Sales, Product Category from Product, and Business Type from Reseller.</a:t>
            </a:r>
          </a:p>
        </p:txBody>
      </p:sp>
      <p:pic>
        <p:nvPicPr>
          <p:cNvPr id="5" name="Picture 4">
            <a:extLst>
              <a:ext uri="{FF2B5EF4-FFF2-40B4-BE49-F238E27FC236}">
                <a16:creationId xmlns:a16="http://schemas.microsoft.com/office/drawing/2014/main" id="{78EC7853-EC3C-4B2D-B195-1FECC59EDD93}"/>
              </a:ext>
            </a:extLst>
          </p:cNvPr>
          <p:cNvPicPr>
            <a:picLocks noChangeAspect="1"/>
          </p:cNvPicPr>
          <p:nvPr/>
        </p:nvPicPr>
        <p:blipFill>
          <a:blip r:embed="rId3"/>
          <a:stretch>
            <a:fillRect/>
          </a:stretch>
        </p:blipFill>
        <p:spPr>
          <a:xfrm>
            <a:off x="5625194" y="2326161"/>
            <a:ext cx="2247900" cy="4152900"/>
          </a:xfrm>
          <a:prstGeom prst="rect">
            <a:avLst/>
          </a:prstGeom>
        </p:spPr>
      </p:pic>
      <p:cxnSp>
        <p:nvCxnSpPr>
          <p:cNvPr id="11" name="Straight Arrow Connector 10">
            <a:extLst>
              <a:ext uri="{FF2B5EF4-FFF2-40B4-BE49-F238E27FC236}">
                <a16:creationId xmlns:a16="http://schemas.microsoft.com/office/drawing/2014/main" id="{B5493B33-7685-4462-B58C-BD6F7AA01F62}"/>
              </a:ext>
            </a:extLst>
          </p:cNvPr>
          <p:cNvCxnSpPr>
            <a:cxnSpLocks/>
          </p:cNvCxnSpPr>
          <p:nvPr/>
        </p:nvCxnSpPr>
        <p:spPr>
          <a:xfrm>
            <a:off x="3222171" y="3718560"/>
            <a:ext cx="4040778" cy="957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9CFCCC8A-E4BD-47CD-B84A-61BC15C4B48B}"/>
              </a:ext>
            </a:extLst>
          </p:cNvPr>
          <p:cNvCxnSpPr>
            <a:cxnSpLocks/>
          </p:cNvCxnSpPr>
          <p:nvPr/>
        </p:nvCxnSpPr>
        <p:spPr>
          <a:xfrm flipV="1">
            <a:off x="3940628" y="4160464"/>
            <a:ext cx="4809174" cy="5043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247034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70C4E5E-1ABE-4810-B213-99644B70C000}"/>
              </a:ext>
            </a:extLst>
          </p:cNvPr>
          <p:cNvPicPr>
            <a:picLocks noChangeAspect="1"/>
          </p:cNvPicPr>
          <p:nvPr/>
        </p:nvPicPr>
        <p:blipFill>
          <a:blip r:embed="rId2"/>
          <a:stretch>
            <a:fillRect/>
          </a:stretch>
        </p:blipFill>
        <p:spPr>
          <a:xfrm>
            <a:off x="7550332" y="3560300"/>
            <a:ext cx="4275092" cy="2101759"/>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2708366" y="1352947"/>
            <a:ext cx="6165669" cy="307777"/>
          </a:xfrm>
          <a:prstGeom prst="rect">
            <a:avLst/>
          </a:prstGeom>
          <a:noFill/>
        </p:spPr>
        <p:txBody>
          <a:bodyPr wrap="square">
            <a:spAutoFit/>
          </a:bodyPr>
          <a:lstStyle/>
          <a:p>
            <a:pPr algn="l"/>
            <a:r>
              <a:rPr lang="en-US" sz="1400" b="1" i="0" dirty="0">
                <a:effectLst/>
                <a:latin typeface="Segoe UI" panose="020B0502040204020203" pitchFamily="34" charset="0"/>
              </a:rPr>
              <a:t>Visual 4: Sales Amount by Product Category and Reseller Business type</a:t>
            </a:r>
          </a:p>
        </p:txBody>
      </p:sp>
      <p:sp>
        <p:nvSpPr>
          <p:cNvPr id="8" name="TextBox 7">
            <a:extLst>
              <a:ext uri="{FF2B5EF4-FFF2-40B4-BE49-F238E27FC236}">
                <a16:creationId xmlns:a16="http://schemas.microsoft.com/office/drawing/2014/main" id="{EDB8F7FB-6A83-4616-87F1-C9D0D165BE27}"/>
              </a:ext>
            </a:extLst>
          </p:cNvPr>
          <p:cNvSpPr txBox="1"/>
          <p:nvPr/>
        </p:nvSpPr>
        <p:spPr>
          <a:xfrm>
            <a:off x="1410788" y="3560300"/>
            <a:ext cx="3021875" cy="1754326"/>
          </a:xfrm>
          <a:prstGeom prst="rect">
            <a:avLst/>
          </a:prstGeom>
          <a:noFill/>
        </p:spPr>
        <p:txBody>
          <a:bodyPr wrap="square" rtlCol="0">
            <a:spAutoFit/>
          </a:bodyPr>
          <a:lstStyle/>
          <a:p>
            <a:pPr algn="l">
              <a:buFont typeface="+mj-lt"/>
              <a:buAutoNum type="arabicPeriod"/>
            </a:pPr>
            <a:r>
              <a:rPr lang="en-US" sz="1200" b="0" i="0" dirty="0">
                <a:effectLst/>
                <a:latin typeface="Segoe UI" panose="020B0502040204020203" pitchFamily="34" charset="0"/>
              </a:rPr>
              <a:t>In the Formatting pane for the matrix, open the </a:t>
            </a:r>
            <a:r>
              <a:rPr lang="en-US" sz="1200" b="1" i="0" dirty="0">
                <a:effectLst/>
                <a:latin typeface="Segoe UI" panose="020B0502040204020203" pitchFamily="34" charset="0"/>
              </a:rPr>
              <a:t>Conditional formatting</a:t>
            </a:r>
            <a:r>
              <a:rPr lang="en-US" sz="1200" b="0" i="0" dirty="0">
                <a:effectLst/>
                <a:latin typeface="Segoe UI" panose="020B0502040204020203" pitchFamily="34" charset="0"/>
              </a:rPr>
              <a:t> section and turn on </a:t>
            </a:r>
            <a:r>
              <a:rPr lang="en-US" sz="1200" b="1" i="0" dirty="0">
                <a:effectLst/>
                <a:latin typeface="Segoe UI" panose="020B0502040204020203" pitchFamily="34" charset="0"/>
              </a:rPr>
              <a:t>Data bars</a:t>
            </a:r>
            <a:r>
              <a:rPr lang="en-US" sz="1200" b="0" i="0" dirty="0">
                <a:effectLst/>
                <a:latin typeface="Segoe UI" panose="020B0502040204020203" pitchFamily="34" charset="0"/>
              </a:rPr>
              <a:t>. Select </a:t>
            </a:r>
            <a:r>
              <a:rPr lang="en-US" sz="1200" b="1" i="0" dirty="0">
                <a:effectLst/>
                <a:latin typeface="Segoe UI" panose="020B0502040204020203" pitchFamily="34" charset="0"/>
              </a:rPr>
              <a:t>Advanced controls</a:t>
            </a:r>
            <a:r>
              <a:rPr lang="en-US" sz="1200" b="0" i="0" dirty="0">
                <a:effectLst/>
                <a:latin typeface="Segoe UI" panose="020B0502040204020203" pitchFamily="34" charset="0"/>
              </a:rPr>
              <a:t> and set a lighter color for the positive bar. Select </a:t>
            </a:r>
            <a:r>
              <a:rPr lang="en-US" sz="1200" b="1" i="0" dirty="0">
                <a:effectLst/>
                <a:latin typeface="Segoe UI" panose="020B0502040204020203" pitchFamily="34" charset="0"/>
              </a:rPr>
              <a:t>OK</a:t>
            </a:r>
            <a:r>
              <a:rPr lang="en-US" sz="1200" b="0" i="0" dirty="0">
                <a:effectLst/>
                <a:latin typeface="Segoe UI" panose="020B0502040204020203" pitchFamily="34" charset="0"/>
              </a:rPr>
              <a:t>.</a:t>
            </a:r>
          </a:p>
          <a:p>
            <a:pPr algn="l">
              <a:buFont typeface="+mj-lt"/>
              <a:buAutoNum type="arabicPeriod"/>
            </a:pPr>
            <a:endParaRPr lang="en-US" sz="1200" dirty="0">
              <a:latin typeface="Segoe UI" panose="020B0502040204020203" pitchFamily="34" charset="0"/>
            </a:endParaRPr>
          </a:p>
          <a:p>
            <a:pPr algn="l">
              <a:buFont typeface="+mj-lt"/>
              <a:buAutoNum type="arabicPeriod"/>
            </a:pPr>
            <a:r>
              <a:rPr lang="en-US" sz="1200" b="0" i="0" dirty="0">
                <a:effectLst/>
                <a:latin typeface="Segoe UI" panose="020B0502040204020203" pitchFamily="34" charset="0"/>
              </a:rPr>
              <a:t>Increase the width of the Sales Amount column so it covers the whole area by dragging the matrix</a:t>
            </a:r>
          </a:p>
        </p:txBody>
      </p:sp>
      <p:pic>
        <p:nvPicPr>
          <p:cNvPr id="17" name="Picture 16">
            <a:extLst>
              <a:ext uri="{FF2B5EF4-FFF2-40B4-BE49-F238E27FC236}">
                <a16:creationId xmlns:a16="http://schemas.microsoft.com/office/drawing/2014/main" id="{848E92E6-485B-4E57-A6C4-33CA69824A6F}"/>
              </a:ext>
            </a:extLst>
          </p:cNvPr>
          <p:cNvPicPr>
            <a:picLocks noChangeAspect="1"/>
          </p:cNvPicPr>
          <p:nvPr/>
        </p:nvPicPr>
        <p:blipFill>
          <a:blip r:embed="rId3"/>
          <a:stretch>
            <a:fillRect/>
          </a:stretch>
        </p:blipFill>
        <p:spPr>
          <a:xfrm>
            <a:off x="5048522" y="2171240"/>
            <a:ext cx="1885950" cy="4314825"/>
          </a:xfrm>
          <a:prstGeom prst="rect">
            <a:avLst/>
          </a:prstGeom>
        </p:spPr>
      </p:pic>
      <p:cxnSp>
        <p:nvCxnSpPr>
          <p:cNvPr id="18" name="Straight Arrow Connector 17">
            <a:extLst>
              <a:ext uri="{FF2B5EF4-FFF2-40B4-BE49-F238E27FC236}">
                <a16:creationId xmlns:a16="http://schemas.microsoft.com/office/drawing/2014/main" id="{F20706AE-E165-4032-B03D-9CC78DE49E1B}"/>
              </a:ext>
            </a:extLst>
          </p:cNvPr>
          <p:cNvCxnSpPr>
            <a:cxnSpLocks/>
          </p:cNvCxnSpPr>
          <p:nvPr/>
        </p:nvCxnSpPr>
        <p:spPr>
          <a:xfrm flipV="1">
            <a:off x="3439886" y="3762103"/>
            <a:ext cx="1767840" cy="60089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D1393D17-C69D-4477-9A17-046A2330A361}"/>
              </a:ext>
            </a:extLst>
          </p:cNvPr>
          <p:cNvCxnSpPr>
            <a:cxnSpLocks/>
          </p:cNvCxnSpPr>
          <p:nvPr/>
        </p:nvCxnSpPr>
        <p:spPr>
          <a:xfrm flipV="1">
            <a:off x="3648891" y="4885509"/>
            <a:ext cx="5917912" cy="26996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871346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08270B-9B4E-4787-9549-9DD5741B78A8}"/>
              </a:ext>
            </a:extLst>
          </p:cNvPr>
          <p:cNvPicPr>
            <a:picLocks noChangeAspect="1"/>
          </p:cNvPicPr>
          <p:nvPr/>
        </p:nvPicPr>
        <p:blipFill>
          <a:blip r:embed="rId2"/>
          <a:stretch>
            <a:fillRect/>
          </a:stretch>
        </p:blipFill>
        <p:spPr>
          <a:xfrm>
            <a:off x="5458506" y="1815604"/>
            <a:ext cx="1440452" cy="226449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241075" y="1320396"/>
            <a:ext cx="3875314" cy="369332"/>
          </a:xfrm>
          <a:prstGeom prst="rect">
            <a:avLst/>
          </a:prstGeom>
          <a:noFill/>
        </p:spPr>
        <p:txBody>
          <a:bodyPr wrap="square">
            <a:spAutoFit/>
          </a:bodyPr>
          <a:lstStyle/>
          <a:p>
            <a:pPr algn="l"/>
            <a:r>
              <a:rPr lang="en-US" b="1" i="0" dirty="0">
                <a:effectLst/>
                <a:latin typeface="Segoe UI" panose="020B0502040204020203" pitchFamily="34" charset="0"/>
              </a:rPr>
              <a:t>Visual 5: Fiscal calendar slicer</a:t>
            </a:r>
          </a:p>
        </p:txBody>
      </p:sp>
      <p:cxnSp>
        <p:nvCxnSpPr>
          <p:cNvPr id="18" name="Straight Arrow Connector 17">
            <a:extLst>
              <a:ext uri="{FF2B5EF4-FFF2-40B4-BE49-F238E27FC236}">
                <a16:creationId xmlns:a16="http://schemas.microsoft.com/office/drawing/2014/main" id="{F20706AE-E165-4032-B03D-9CC78DE49E1B}"/>
              </a:ext>
            </a:extLst>
          </p:cNvPr>
          <p:cNvCxnSpPr>
            <a:cxnSpLocks/>
          </p:cNvCxnSpPr>
          <p:nvPr/>
        </p:nvCxnSpPr>
        <p:spPr>
          <a:xfrm flipV="1">
            <a:off x="4641252" y="2769326"/>
            <a:ext cx="1245742" cy="3570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D1393D17-C69D-4477-9A17-046A2330A361}"/>
              </a:ext>
            </a:extLst>
          </p:cNvPr>
          <p:cNvCxnSpPr>
            <a:cxnSpLocks/>
          </p:cNvCxnSpPr>
          <p:nvPr/>
        </p:nvCxnSpPr>
        <p:spPr>
          <a:xfrm>
            <a:off x="3544389" y="4417555"/>
            <a:ext cx="3204755" cy="956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D9CC181F-45BE-42B4-9542-F8294E2E456A}"/>
              </a:ext>
            </a:extLst>
          </p:cNvPr>
          <p:cNvSpPr txBox="1"/>
          <p:nvPr/>
        </p:nvSpPr>
        <p:spPr>
          <a:xfrm>
            <a:off x="1275806" y="2839148"/>
            <a:ext cx="3452948" cy="1785104"/>
          </a:xfrm>
          <a:prstGeom prst="rect">
            <a:avLst/>
          </a:prstGeom>
          <a:noFill/>
        </p:spPr>
        <p:txBody>
          <a:bodyPr wrap="square">
            <a:spAutoFit/>
          </a:bodyPr>
          <a:lstStyle/>
          <a:p>
            <a:pPr marL="342900" indent="-342900">
              <a:buFont typeface="+mj-lt"/>
              <a:buAutoNum type="arabicPeriod"/>
            </a:pPr>
            <a:r>
              <a:rPr lang="en-US" sz="1100" dirty="0"/>
              <a:t>In the Fields pane, select the Date hierarchy from the Date table and drag it to the blank area on the left of the canvas.</a:t>
            </a:r>
          </a:p>
          <a:p>
            <a:pPr marL="342900" indent="-342900">
              <a:buFont typeface="+mj-lt"/>
              <a:buAutoNum type="arabicPeriod"/>
            </a:pPr>
            <a:endParaRPr lang="en-US" sz="1100" dirty="0"/>
          </a:p>
          <a:p>
            <a:pPr marL="342900" indent="-342900">
              <a:buFont typeface="+mj-lt"/>
              <a:buAutoNum type="arabicPeriod"/>
            </a:pPr>
            <a:r>
              <a:rPr lang="en-US" sz="1100" dirty="0"/>
              <a:t>In the Visualizations pane, choose Slicer.</a:t>
            </a:r>
          </a:p>
          <a:p>
            <a:pPr marL="342900" indent="-342900">
              <a:buFont typeface="+mj-lt"/>
              <a:buAutoNum type="arabicPeriod"/>
            </a:pPr>
            <a:endParaRPr lang="en-US" sz="1100" dirty="0"/>
          </a:p>
          <a:p>
            <a:pPr marL="342900" indent="-342900">
              <a:buFont typeface="+mj-lt"/>
              <a:buAutoNum type="arabicPeriod"/>
            </a:pPr>
            <a:r>
              <a:rPr lang="en-US" sz="1100" dirty="0"/>
              <a:t>In the Fields section of the Visualizations pane, remove Quarter and Date so only Year and Month are left.</a:t>
            </a:r>
          </a:p>
          <a:p>
            <a:pPr marL="342900" indent="-342900">
              <a:buFont typeface="+mj-lt"/>
              <a:buAutoNum type="arabicPeriod"/>
            </a:pPr>
            <a:endParaRPr lang="en-US" sz="1100" dirty="0"/>
          </a:p>
        </p:txBody>
      </p:sp>
      <p:pic>
        <p:nvPicPr>
          <p:cNvPr id="16" name="Picture 15">
            <a:extLst>
              <a:ext uri="{FF2B5EF4-FFF2-40B4-BE49-F238E27FC236}">
                <a16:creationId xmlns:a16="http://schemas.microsoft.com/office/drawing/2014/main" id="{DD9D7FBB-CBFA-49BD-A54D-037491330944}"/>
              </a:ext>
            </a:extLst>
          </p:cNvPr>
          <p:cNvPicPr>
            <a:picLocks noChangeAspect="1"/>
          </p:cNvPicPr>
          <p:nvPr/>
        </p:nvPicPr>
        <p:blipFill>
          <a:blip r:embed="rId3"/>
          <a:stretch>
            <a:fillRect/>
          </a:stretch>
        </p:blipFill>
        <p:spPr>
          <a:xfrm>
            <a:off x="7233140" y="2141104"/>
            <a:ext cx="2019300" cy="1790700"/>
          </a:xfrm>
          <a:prstGeom prst="rect">
            <a:avLst/>
          </a:prstGeom>
        </p:spPr>
      </p:pic>
      <p:cxnSp>
        <p:nvCxnSpPr>
          <p:cNvPr id="20" name="Straight Arrow Connector 19">
            <a:extLst>
              <a:ext uri="{FF2B5EF4-FFF2-40B4-BE49-F238E27FC236}">
                <a16:creationId xmlns:a16="http://schemas.microsoft.com/office/drawing/2014/main" id="{6C977A76-85C2-4EE1-895D-81E7035636E4}"/>
              </a:ext>
            </a:extLst>
          </p:cNvPr>
          <p:cNvCxnSpPr>
            <a:cxnSpLocks/>
          </p:cNvCxnSpPr>
          <p:nvPr/>
        </p:nvCxnSpPr>
        <p:spPr>
          <a:xfrm flipV="1">
            <a:off x="4190322" y="3109093"/>
            <a:ext cx="4052468" cy="5702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4" name="Picture 23">
            <a:extLst>
              <a:ext uri="{FF2B5EF4-FFF2-40B4-BE49-F238E27FC236}">
                <a16:creationId xmlns:a16="http://schemas.microsoft.com/office/drawing/2014/main" id="{1EA75E66-FF30-4ED9-A025-E607D8530CCB}"/>
              </a:ext>
            </a:extLst>
          </p:cNvPr>
          <p:cNvPicPr>
            <a:picLocks noChangeAspect="1"/>
          </p:cNvPicPr>
          <p:nvPr/>
        </p:nvPicPr>
        <p:blipFill>
          <a:blip r:embed="rId4"/>
          <a:stretch>
            <a:fillRect/>
          </a:stretch>
        </p:blipFill>
        <p:spPr>
          <a:xfrm>
            <a:off x="6712394" y="4241070"/>
            <a:ext cx="2028825" cy="1800225"/>
          </a:xfrm>
          <a:prstGeom prst="rect">
            <a:avLst/>
          </a:prstGeom>
        </p:spPr>
      </p:pic>
    </p:spTree>
    <p:extLst>
      <p:ext uri="{BB962C8B-B14F-4D97-AF65-F5344CB8AC3E}">
        <p14:creationId xmlns:p14="http://schemas.microsoft.com/office/powerpoint/2010/main" val="3039963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641252" y="1164358"/>
            <a:ext cx="3875314" cy="369332"/>
          </a:xfrm>
          <a:prstGeom prst="rect">
            <a:avLst/>
          </a:prstGeom>
          <a:noFill/>
        </p:spPr>
        <p:txBody>
          <a:bodyPr wrap="square">
            <a:spAutoFit/>
          </a:bodyPr>
          <a:lstStyle/>
          <a:p>
            <a:pPr algn="l"/>
            <a:r>
              <a:rPr lang="en-US" b="1" i="0" dirty="0">
                <a:effectLst/>
                <a:latin typeface="Segoe UI" panose="020B0502040204020203" pitchFamily="34" charset="0"/>
              </a:rPr>
              <a:t>FINAL REPORT</a:t>
            </a:r>
          </a:p>
        </p:txBody>
      </p:sp>
      <p:pic>
        <p:nvPicPr>
          <p:cNvPr id="5" name="Picture 4">
            <a:extLst>
              <a:ext uri="{FF2B5EF4-FFF2-40B4-BE49-F238E27FC236}">
                <a16:creationId xmlns:a16="http://schemas.microsoft.com/office/drawing/2014/main" id="{7B1EB805-C6E3-45DC-8CD8-406A8AA32808}"/>
              </a:ext>
            </a:extLst>
          </p:cNvPr>
          <p:cNvPicPr>
            <a:picLocks noChangeAspect="1"/>
          </p:cNvPicPr>
          <p:nvPr/>
        </p:nvPicPr>
        <p:blipFill>
          <a:blip r:embed="rId2"/>
          <a:stretch>
            <a:fillRect/>
          </a:stretch>
        </p:blipFill>
        <p:spPr>
          <a:xfrm>
            <a:off x="2024743" y="1699579"/>
            <a:ext cx="8832980" cy="4789333"/>
          </a:xfrm>
          <a:prstGeom prst="rect">
            <a:avLst/>
          </a:prstGeom>
        </p:spPr>
      </p:pic>
    </p:spTree>
    <p:extLst>
      <p:ext uri="{BB962C8B-B14F-4D97-AF65-F5344CB8AC3E}">
        <p14:creationId xmlns:p14="http://schemas.microsoft.com/office/powerpoint/2010/main" val="274906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B8787-CF2D-4D1D-8205-DF57F093F74C}"/>
              </a:ext>
            </a:extLst>
          </p:cNvPr>
          <p:cNvPicPr>
            <a:picLocks noChangeAspect="1"/>
          </p:cNvPicPr>
          <p:nvPr/>
        </p:nvPicPr>
        <p:blipFill>
          <a:blip r:embed="rId2"/>
          <a:stretch>
            <a:fillRect/>
          </a:stretch>
        </p:blipFill>
        <p:spPr>
          <a:xfrm>
            <a:off x="4807555" y="2051522"/>
            <a:ext cx="7208275" cy="3900774"/>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610686" y="3105834"/>
            <a:ext cx="2483141" cy="584775"/>
          </a:xfrm>
          <a:prstGeom prst="rect">
            <a:avLst/>
          </a:prstGeom>
          <a:noFill/>
        </p:spPr>
        <p:txBody>
          <a:bodyPr wrap="square" rtlCol="0">
            <a:spAutoFit/>
          </a:bodyPr>
          <a:lstStyle/>
          <a:p>
            <a:pPr marL="342900" indent="-342900">
              <a:buFont typeface="+mj-lt"/>
              <a:buAutoNum type="arabicPeriod"/>
            </a:pPr>
            <a:r>
              <a:rPr lang="en-US" sz="1600" dirty="0"/>
              <a:t>Go to “Get data”</a:t>
            </a:r>
          </a:p>
          <a:p>
            <a:pPr marL="342900" indent="-342900">
              <a:buFont typeface="+mj-lt"/>
              <a:buAutoNum type="arabicPeriod"/>
            </a:pPr>
            <a:r>
              <a:rPr lang="en-US" sz="1600" dirty="0"/>
              <a:t>Then “Excel workbook”</a:t>
            </a:r>
          </a:p>
        </p:txBody>
      </p:sp>
      <p:cxnSp>
        <p:nvCxnSpPr>
          <p:cNvPr id="9" name="Straight Arrow Connector 8">
            <a:extLst>
              <a:ext uri="{FF2B5EF4-FFF2-40B4-BE49-F238E27FC236}">
                <a16:creationId xmlns:a16="http://schemas.microsoft.com/office/drawing/2014/main" id="{D4139AC7-905C-4F82-90A5-99B12D149EEB}"/>
              </a:ext>
            </a:extLst>
          </p:cNvPr>
          <p:cNvCxnSpPr>
            <a:cxnSpLocks/>
          </p:cNvCxnSpPr>
          <p:nvPr/>
        </p:nvCxnSpPr>
        <p:spPr>
          <a:xfrm flipV="1">
            <a:off x="3556932" y="2625755"/>
            <a:ext cx="2030136" cy="54318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E27B8D85-D131-4CED-962B-06F8F54BF610}"/>
              </a:ext>
            </a:extLst>
          </p:cNvPr>
          <p:cNvCxnSpPr>
            <a:cxnSpLocks/>
          </p:cNvCxnSpPr>
          <p:nvPr/>
        </p:nvCxnSpPr>
        <p:spPr>
          <a:xfrm flipV="1">
            <a:off x="3976381" y="3011648"/>
            <a:ext cx="1610687" cy="6688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053540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2533360" y="222901"/>
            <a:ext cx="4215784"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6853645" y="378939"/>
            <a:ext cx="2713158" cy="463492"/>
          </a:xfrm>
        </p:spPr>
        <p:txBody>
          <a:bodyPr/>
          <a:lstStyle/>
          <a:p>
            <a:pPr algn="ctr"/>
            <a:r>
              <a:rPr lang="en-US" b="1" i="0" dirty="0">
                <a:solidFill>
                  <a:schemeClr val="tx1"/>
                </a:solidFill>
                <a:effectLst/>
                <a:latin typeface="Segoe UI" panose="020B0502040204020203" pitchFamily="34" charset="0"/>
              </a:rPr>
              <a:t>Visual</a:t>
            </a:r>
          </a:p>
          <a:p>
            <a:endParaRPr lang="en-US" dirty="0">
              <a:solidFill>
                <a:schemeClr val="tx1"/>
              </a:solidFill>
            </a:endParaRPr>
          </a:p>
        </p:txBody>
      </p:sp>
      <p:sp>
        <p:nvSpPr>
          <p:cNvPr id="9" name="TextBox 8">
            <a:extLst>
              <a:ext uri="{FF2B5EF4-FFF2-40B4-BE49-F238E27FC236}">
                <a16:creationId xmlns:a16="http://schemas.microsoft.com/office/drawing/2014/main" id="{4BC63EDB-65E8-452C-A151-8AAEA6EC3DCC}"/>
              </a:ext>
            </a:extLst>
          </p:cNvPr>
          <p:cNvSpPr txBox="1"/>
          <p:nvPr/>
        </p:nvSpPr>
        <p:spPr>
          <a:xfrm>
            <a:off x="4641252" y="1164358"/>
            <a:ext cx="3875314" cy="369332"/>
          </a:xfrm>
          <a:prstGeom prst="rect">
            <a:avLst/>
          </a:prstGeom>
          <a:noFill/>
        </p:spPr>
        <p:txBody>
          <a:bodyPr wrap="square">
            <a:spAutoFit/>
          </a:bodyPr>
          <a:lstStyle/>
          <a:p>
            <a:pPr algn="l"/>
            <a:r>
              <a:rPr lang="en-US" b="1" i="0" dirty="0">
                <a:effectLst/>
                <a:latin typeface="Segoe UI" panose="020B0502040204020203" pitchFamily="34" charset="0"/>
              </a:rPr>
              <a:t>FINAL REPORT</a:t>
            </a:r>
          </a:p>
        </p:txBody>
      </p:sp>
      <p:sp>
        <p:nvSpPr>
          <p:cNvPr id="7" name="TextBox 6">
            <a:extLst>
              <a:ext uri="{FF2B5EF4-FFF2-40B4-BE49-F238E27FC236}">
                <a16:creationId xmlns:a16="http://schemas.microsoft.com/office/drawing/2014/main" id="{024EC59D-1E39-42C8-9C80-0A7B4BF52EC5}"/>
              </a:ext>
            </a:extLst>
          </p:cNvPr>
          <p:cNvSpPr txBox="1"/>
          <p:nvPr/>
        </p:nvSpPr>
        <p:spPr>
          <a:xfrm>
            <a:off x="3048000" y="2277015"/>
            <a:ext cx="6096000" cy="2862322"/>
          </a:xfrm>
          <a:prstGeom prst="rect">
            <a:avLst/>
          </a:prstGeom>
          <a:noFill/>
        </p:spPr>
        <p:txBody>
          <a:bodyPr wrap="square">
            <a:spAutoFit/>
          </a:bodyPr>
          <a:lstStyle/>
          <a:p>
            <a:pPr marL="342900" indent="-342900" algn="l">
              <a:buFont typeface="+mj-lt"/>
              <a:buAutoNum type="arabicPeriod"/>
            </a:pPr>
            <a:r>
              <a:rPr lang="en-US" b="0" i="0" dirty="0">
                <a:effectLst/>
                <a:latin typeface="Segoe UI" panose="020B0502040204020203" pitchFamily="34" charset="0"/>
              </a:rPr>
              <a:t>Which day had the most sales in February 2019? February 25, with a sales amount of $253,915.47.</a:t>
            </a:r>
          </a:p>
          <a:p>
            <a:pPr marL="342900" indent="-342900" algn="l">
              <a:buFont typeface="+mj-lt"/>
              <a:buAutoNum type="arabicPeriod"/>
            </a:pPr>
            <a:r>
              <a:rPr lang="en-US" b="0" i="0" dirty="0">
                <a:effectLst/>
                <a:latin typeface="Segoe UI" panose="020B0502040204020203" pitchFamily="34" charset="0"/>
              </a:rPr>
              <a:t>Which country is the company seeing the most success in? In the United States, with an order quantity of 132,748.</a:t>
            </a:r>
          </a:p>
          <a:p>
            <a:pPr marL="342900" indent="-342900" algn="l">
              <a:buFont typeface="+mj-lt"/>
              <a:buAutoNum type="arabicPeriod"/>
            </a:pPr>
            <a:r>
              <a:rPr lang="en-US" b="0" i="0" dirty="0">
                <a:effectLst/>
                <a:latin typeface="Segoe UI" panose="020B0502040204020203" pitchFamily="34" charset="0"/>
              </a:rPr>
              <a:t>Which product category and reseller business types should the company continue to invest in? The company should continue to invest in the Bikes category and the Value Added Reseller and Warehouse reseller businesses.</a:t>
            </a:r>
          </a:p>
        </p:txBody>
      </p:sp>
    </p:spTree>
    <p:extLst>
      <p:ext uri="{BB962C8B-B14F-4D97-AF65-F5344CB8AC3E}">
        <p14:creationId xmlns:p14="http://schemas.microsoft.com/office/powerpoint/2010/main" val="26941041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913702" y="2551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学习的目的</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准备简历和面试</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9745" y="1921298"/>
            <a:ext cx="2324027" cy="1507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034D6C-88F2-41CF-ACD2-EBEB814A7401}"/>
              </a:ext>
            </a:extLst>
          </p:cNvPr>
          <p:cNvSpPr txBox="1"/>
          <p:nvPr/>
        </p:nvSpPr>
        <p:spPr>
          <a:xfrm>
            <a:off x="1119232" y="4011575"/>
            <a:ext cx="10310070" cy="1077218"/>
          </a:xfrm>
          <a:prstGeom prst="rect">
            <a:avLst/>
          </a:prstGeom>
          <a:noFill/>
        </p:spPr>
        <p:txBody>
          <a:bodyPr wrap="square" rtlCol="0">
            <a:spAutoFit/>
          </a:bodyPr>
          <a:lstStyle/>
          <a:p>
            <a:r>
              <a:rPr lang="en-US" altLang="zh-CN" sz="3200" dirty="0">
                <a:solidFill>
                  <a:srgbClr val="FFFF00"/>
                </a:solidFill>
              </a:rPr>
              <a:t>Transform interview into a presentation whenever possible</a:t>
            </a:r>
          </a:p>
          <a:p>
            <a:r>
              <a:rPr lang="zh-CN" altLang="en-US" sz="3200" dirty="0"/>
              <a:t>把面试变成一个演讲简报</a:t>
            </a:r>
            <a:endParaRPr lang="en-US" sz="3200" dirty="0"/>
          </a:p>
        </p:txBody>
      </p:sp>
    </p:spTree>
    <p:extLst>
      <p:ext uri="{BB962C8B-B14F-4D97-AF65-F5344CB8AC3E}">
        <p14:creationId xmlns:p14="http://schemas.microsoft.com/office/powerpoint/2010/main" val="547572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6691-3586-713F-8ADA-0EDF3AB4BC18}"/>
              </a:ext>
            </a:extLst>
          </p:cNvPr>
          <p:cNvSpPr>
            <a:spLocks noGrp="1"/>
          </p:cNvSpPr>
          <p:nvPr>
            <p:ph type="ctrTitle"/>
          </p:nvPr>
        </p:nvSpPr>
        <p:spPr>
          <a:xfrm>
            <a:off x="2194196" y="876606"/>
            <a:ext cx="8948286" cy="737484"/>
          </a:xfrm>
        </p:spPr>
        <p:txBody>
          <a:bodyPr>
            <a:noAutofit/>
          </a:bodyPr>
          <a:lstStyle/>
          <a:p>
            <a:pPr algn="l"/>
            <a:r>
              <a:rPr lang="zh-CN" altLang="en-US" sz="3600" dirty="0"/>
              <a:t>答案 </a:t>
            </a:r>
            <a:r>
              <a:rPr lang="en-US" altLang="zh-CN" sz="3600" dirty="0"/>
              <a:t>demo – Financial analysis</a:t>
            </a:r>
            <a:endParaRPr lang="en-US" sz="3600" dirty="0"/>
          </a:p>
        </p:txBody>
      </p:sp>
      <p:sp>
        <p:nvSpPr>
          <p:cNvPr id="8" name="Subtitle 2">
            <a:extLst>
              <a:ext uri="{FF2B5EF4-FFF2-40B4-BE49-F238E27FC236}">
                <a16:creationId xmlns:a16="http://schemas.microsoft.com/office/drawing/2014/main" id="{24F7103E-97D0-59A2-A57F-4C13DE1E45FC}"/>
              </a:ext>
            </a:extLst>
          </p:cNvPr>
          <p:cNvSpPr>
            <a:spLocks noGrp="1"/>
          </p:cNvSpPr>
          <p:nvPr>
            <p:ph type="subTitle" idx="1"/>
          </p:nvPr>
        </p:nvSpPr>
        <p:spPr>
          <a:xfrm>
            <a:off x="2194196" y="1907209"/>
            <a:ext cx="6400800" cy="1785419"/>
          </a:xfrm>
        </p:spPr>
        <p:txBody>
          <a:bodyPr>
            <a:normAutofit fontScale="85000" lnSpcReduction="10000"/>
          </a:bodyPr>
          <a:lstStyle/>
          <a:p>
            <a:pPr marL="342900" indent="-342900" algn="l">
              <a:buFont typeface="+mj-lt"/>
              <a:buAutoNum type="arabicPeriod"/>
            </a:pPr>
            <a:r>
              <a:rPr lang="en-US" altLang="zh-CN" sz="1400" dirty="0">
                <a:solidFill>
                  <a:srgbClr val="FFC000"/>
                </a:solidFill>
              </a:rPr>
              <a:t>We are small/mid-sized company so sometimes we need to wear multiple hats</a:t>
            </a:r>
          </a:p>
          <a:p>
            <a:pPr marL="342900" indent="-342900" algn="l">
              <a:buFont typeface="+mj-lt"/>
              <a:buAutoNum type="arabicPeriod"/>
            </a:pPr>
            <a:r>
              <a:rPr lang="en-US" sz="1400" dirty="0">
                <a:solidFill>
                  <a:srgbClr val="FFC000"/>
                </a:solidFill>
              </a:rPr>
              <a:t>For example we sometimes get ad hoc(</a:t>
            </a:r>
            <a:r>
              <a:rPr lang="zh-CN" altLang="en-US" sz="1400" dirty="0">
                <a:solidFill>
                  <a:srgbClr val="FFC000"/>
                </a:solidFill>
              </a:rPr>
              <a:t>临时的任务</a:t>
            </a:r>
            <a:r>
              <a:rPr lang="en-US" altLang="zh-CN" sz="1400" dirty="0">
                <a:solidFill>
                  <a:srgbClr val="FFC000"/>
                </a:solidFill>
              </a:rPr>
              <a:t>) tasks like data entry and bookkeeping.</a:t>
            </a:r>
            <a:endParaRPr lang="en-US" sz="1400" dirty="0">
              <a:solidFill>
                <a:srgbClr val="FFC000"/>
              </a:solidFill>
            </a:endParaRPr>
          </a:p>
          <a:p>
            <a:pPr marL="342900" indent="-342900" algn="l">
              <a:buFont typeface="+mj-lt"/>
              <a:buAutoNum type="arabicPeriod"/>
            </a:pPr>
            <a:r>
              <a:rPr lang="en-US" sz="1400" dirty="0">
                <a:solidFill>
                  <a:srgbClr val="FFC000"/>
                </a:solidFill>
              </a:rPr>
              <a:t>I had the opportunities to get involved in a data analysis project where we needed to prepare income statement and financial analysis</a:t>
            </a:r>
          </a:p>
          <a:p>
            <a:pPr marL="342900" indent="-342900" algn="l">
              <a:buFont typeface="+mj-lt"/>
              <a:buAutoNum type="arabicPeriod"/>
            </a:pPr>
            <a:r>
              <a:rPr lang="en-US" sz="1400" dirty="0">
                <a:solidFill>
                  <a:srgbClr val="FFC000"/>
                </a:solidFill>
              </a:rPr>
              <a:t>Can I share my screen? Here is an example…</a:t>
            </a:r>
          </a:p>
        </p:txBody>
      </p:sp>
      <p:sp>
        <p:nvSpPr>
          <p:cNvPr id="9" name="Subtitle 2">
            <a:extLst>
              <a:ext uri="{FF2B5EF4-FFF2-40B4-BE49-F238E27FC236}">
                <a16:creationId xmlns:a16="http://schemas.microsoft.com/office/drawing/2014/main" id="{750CDB92-5CCB-875B-B077-04A0D553AB75}"/>
              </a:ext>
            </a:extLst>
          </p:cNvPr>
          <p:cNvSpPr txBox="1">
            <a:spLocks/>
          </p:cNvSpPr>
          <p:nvPr/>
        </p:nvSpPr>
        <p:spPr>
          <a:xfrm>
            <a:off x="3199759" y="4188978"/>
            <a:ext cx="6400800" cy="1449528"/>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zh-CN" altLang="en-US" sz="1600" b="1" dirty="0">
                <a:solidFill>
                  <a:srgbClr val="FFC000"/>
                </a:solidFill>
              </a:rPr>
              <a:t>适合各种背景的同学：</a:t>
            </a:r>
            <a:endParaRPr lang="en-US" altLang="zh-CN" sz="1600" b="1" dirty="0">
              <a:solidFill>
                <a:srgbClr val="FFC000"/>
              </a:solidFill>
            </a:endParaRPr>
          </a:p>
          <a:p>
            <a:pPr marL="171450" indent="-171450">
              <a:buFont typeface="Arial" panose="020B0604020202020204" pitchFamily="34" charset="0"/>
              <a:buChar char="•"/>
            </a:pPr>
            <a:r>
              <a:rPr lang="zh-CN" altLang="en-US" sz="1600" b="1" dirty="0">
                <a:solidFill>
                  <a:srgbClr val="FFC000"/>
                </a:solidFill>
              </a:rPr>
              <a:t>自雇</a:t>
            </a:r>
            <a:r>
              <a:rPr lang="en-US" altLang="zh-CN" sz="1600" b="1" dirty="0">
                <a:solidFill>
                  <a:srgbClr val="FFC000"/>
                </a:solidFill>
              </a:rPr>
              <a:t>/</a:t>
            </a:r>
            <a:r>
              <a:rPr lang="zh-CN" altLang="en-US" sz="1600" b="1" dirty="0">
                <a:solidFill>
                  <a:srgbClr val="FFC000"/>
                </a:solidFill>
              </a:rPr>
              <a:t>自己经营生意</a:t>
            </a:r>
            <a:endParaRPr lang="en-US" altLang="zh-CN" sz="1600" b="1" dirty="0">
              <a:solidFill>
                <a:srgbClr val="FFC000"/>
              </a:solidFill>
            </a:endParaRPr>
          </a:p>
          <a:p>
            <a:pPr marL="171450" indent="-171450">
              <a:buFont typeface="Arial" panose="020B0604020202020204" pitchFamily="34" charset="0"/>
              <a:buChar char="•"/>
            </a:pPr>
            <a:r>
              <a:rPr lang="en-US" altLang="zh-CN" sz="1600" b="1" dirty="0">
                <a:solidFill>
                  <a:srgbClr val="FFC000"/>
                </a:solidFill>
              </a:rPr>
              <a:t>Office Administrator/Accounting</a:t>
            </a:r>
          </a:p>
          <a:p>
            <a:pPr marL="171450" indent="-171450">
              <a:buFont typeface="Arial" panose="020B0604020202020204" pitchFamily="34" charset="0"/>
              <a:buChar char="•"/>
            </a:pPr>
            <a:r>
              <a:rPr lang="en-US" altLang="zh-CN" sz="1600" b="1" dirty="0">
                <a:solidFill>
                  <a:srgbClr val="FFC000"/>
                </a:solidFill>
              </a:rPr>
              <a:t>Any small/mid-sized business</a:t>
            </a:r>
          </a:p>
          <a:p>
            <a:pPr marL="342900" indent="-342900">
              <a:buFont typeface="+mj-lt"/>
              <a:buAutoNum type="arabicPeriod"/>
            </a:pPr>
            <a:endParaRPr lang="en-US" sz="1600" b="1" dirty="0">
              <a:solidFill>
                <a:srgbClr val="FFC000"/>
              </a:solidFill>
            </a:endParaRPr>
          </a:p>
        </p:txBody>
      </p:sp>
    </p:spTree>
    <p:extLst>
      <p:ext uri="{BB962C8B-B14F-4D97-AF65-F5344CB8AC3E}">
        <p14:creationId xmlns:p14="http://schemas.microsoft.com/office/powerpoint/2010/main" val="2864348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B6691-3586-713F-8ADA-0EDF3AB4BC18}"/>
              </a:ext>
            </a:extLst>
          </p:cNvPr>
          <p:cNvSpPr>
            <a:spLocks noGrp="1"/>
          </p:cNvSpPr>
          <p:nvPr>
            <p:ph type="ctrTitle"/>
          </p:nvPr>
        </p:nvSpPr>
        <p:spPr>
          <a:xfrm>
            <a:off x="1605410" y="1191150"/>
            <a:ext cx="8001000" cy="737484"/>
          </a:xfrm>
        </p:spPr>
        <p:txBody>
          <a:bodyPr>
            <a:normAutofit fontScale="90000"/>
          </a:bodyPr>
          <a:lstStyle/>
          <a:p>
            <a:pPr algn="ctr"/>
            <a:r>
              <a:rPr lang="en-US" altLang="zh-CN" dirty="0"/>
              <a:t>Data flow</a:t>
            </a:r>
            <a:endParaRPr lang="en-US" dirty="0"/>
          </a:p>
        </p:txBody>
      </p:sp>
      <p:sp>
        <p:nvSpPr>
          <p:cNvPr id="3" name="Cylinder 2">
            <a:extLst>
              <a:ext uri="{FF2B5EF4-FFF2-40B4-BE49-F238E27FC236}">
                <a16:creationId xmlns:a16="http://schemas.microsoft.com/office/drawing/2014/main" id="{9A821806-D657-6167-7B17-0DD324135617}"/>
              </a:ext>
            </a:extLst>
          </p:cNvPr>
          <p:cNvSpPr/>
          <p:nvPr/>
        </p:nvSpPr>
        <p:spPr>
          <a:xfrm>
            <a:off x="5027768" y="2833381"/>
            <a:ext cx="1937857" cy="12835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Access/SQL SERVER/excel</a:t>
            </a:r>
          </a:p>
        </p:txBody>
      </p:sp>
      <p:sp>
        <p:nvSpPr>
          <p:cNvPr id="4" name="Rectangle: Rounded Corners 3">
            <a:extLst>
              <a:ext uri="{FF2B5EF4-FFF2-40B4-BE49-F238E27FC236}">
                <a16:creationId xmlns:a16="http://schemas.microsoft.com/office/drawing/2014/main" id="{4D8FF19C-643D-DEB9-ECA2-7A0283F906FA}"/>
              </a:ext>
            </a:extLst>
          </p:cNvPr>
          <p:cNvSpPr/>
          <p:nvPr/>
        </p:nvSpPr>
        <p:spPr>
          <a:xfrm>
            <a:off x="8646919" y="2833381"/>
            <a:ext cx="2676088" cy="1191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BI/Tableau</a:t>
            </a:r>
          </a:p>
        </p:txBody>
      </p:sp>
      <p:sp>
        <p:nvSpPr>
          <p:cNvPr id="5" name="Arrow: Right 4">
            <a:extLst>
              <a:ext uri="{FF2B5EF4-FFF2-40B4-BE49-F238E27FC236}">
                <a16:creationId xmlns:a16="http://schemas.microsoft.com/office/drawing/2014/main" id="{8FAE4EAA-E8CF-5775-21DF-AD591E67F254}"/>
              </a:ext>
            </a:extLst>
          </p:cNvPr>
          <p:cNvSpPr/>
          <p:nvPr/>
        </p:nvSpPr>
        <p:spPr>
          <a:xfrm>
            <a:off x="7508147" y="3333574"/>
            <a:ext cx="727046" cy="430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15CCF7F-61DD-D65A-A907-2DA0980455C2}"/>
              </a:ext>
            </a:extLst>
          </p:cNvPr>
          <p:cNvSpPr/>
          <p:nvPr/>
        </p:nvSpPr>
        <p:spPr>
          <a:xfrm>
            <a:off x="670387" y="2900491"/>
            <a:ext cx="2676088" cy="1191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Accounting Software</a:t>
            </a:r>
          </a:p>
        </p:txBody>
      </p:sp>
      <p:sp>
        <p:nvSpPr>
          <p:cNvPr id="9" name="Arrow: Right 8">
            <a:extLst>
              <a:ext uri="{FF2B5EF4-FFF2-40B4-BE49-F238E27FC236}">
                <a16:creationId xmlns:a16="http://schemas.microsoft.com/office/drawing/2014/main" id="{B1EA18F8-78C1-F6D1-86A4-55CAC5BF2D4D}"/>
              </a:ext>
            </a:extLst>
          </p:cNvPr>
          <p:cNvSpPr/>
          <p:nvPr/>
        </p:nvSpPr>
        <p:spPr>
          <a:xfrm>
            <a:off x="3914496" y="3333574"/>
            <a:ext cx="727046" cy="430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774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FBEBB4-FA82-3CA6-E5B1-3BE82D88FE36}"/>
              </a:ext>
            </a:extLst>
          </p:cNvPr>
          <p:cNvPicPr>
            <a:picLocks noChangeAspect="1"/>
          </p:cNvPicPr>
          <p:nvPr/>
        </p:nvPicPr>
        <p:blipFill>
          <a:blip r:embed="rId2"/>
          <a:stretch>
            <a:fillRect/>
          </a:stretch>
        </p:blipFill>
        <p:spPr>
          <a:xfrm>
            <a:off x="2935448" y="2541492"/>
            <a:ext cx="6400800" cy="4086225"/>
          </a:xfrm>
          <a:prstGeom prst="rect">
            <a:avLst/>
          </a:prstGeom>
        </p:spPr>
      </p:pic>
      <p:sp>
        <p:nvSpPr>
          <p:cNvPr id="6" name="TextBox 5">
            <a:extLst>
              <a:ext uri="{FF2B5EF4-FFF2-40B4-BE49-F238E27FC236}">
                <a16:creationId xmlns:a16="http://schemas.microsoft.com/office/drawing/2014/main" id="{8E39DC7D-D59E-B622-8B04-28FB2E859153}"/>
              </a:ext>
            </a:extLst>
          </p:cNvPr>
          <p:cNvSpPr txBox="1"/>
          <p:nvPr/>
        </p:nvSpPr>
        <p:spPr>
          <a:xfrm>
            <a:off x="3252832" y="536786"/>
            <a:ext cx="6102990" cy="769441"/>
          </a:xfrm>
          <a:prstGeom prst="rect">
            <a:avLst/>
          </a:prstGeom>
          <a:noFill/>
        </p:spPr>
        <p:txBody>
          <a:bodyPr wrap="square">
            <a:spAutoFit/>
          </a:bodyPr>
          <a:lstStyle/>
          <a:p>
            <a:r>
              <a:rPr lang="en-US" altLang="zh-CN" sz="4400" dirty="0">
                <a:solidFill>
                  <a:srgbClr val="FFC000"/>
                </a:solidFill>
              </a:rPr>
              <a:t>Financial analysis </a:t>
            </a:r>
            <a:r>
              <a:rPr lang="zh-CN" altLang="en-US" sz="4400" dirty="0">
                <a:solidFill>
                  <a:srgbClr val="FFC000"/>
                </a:solidFill>
              </a:rPr>
              <a:t>项目</a:t>
            </a:r>
            <a:endParaRPr lang="en-US" sz="4400" dirty="0">
              <a:solidFill>
                <a:srgbClr val="FFC000"/>
              </a:solidFill>
            </a:endParaRPr>
          </a:p>
        </p:txBody>
      </p:sp>
      <p:sp>
        <p:nvSpPr>
          <p:cNvPr id="7" name="TextBox 6">
            <a:extLst>
              <a:ext uri="{FF2B5EF4-FFF2-40B4-BE49-F238E27FC236}">
                <a16:creationId xmlns:a16="http://schemas.microsoft.com/office/drawing/2014/main" id="{9DE1E350-ACFA-7A5C-2854-581ACFC5AE9F}"/>
              </a:ext>
            </a:extLst>
          </p:cNvPr>
          <p:cNvSpPr txBox="1"/>
          <p:nvPr/>
        </p:nvSpPr>
        <p:spPr>
          <a:xfrm>
            <a:off x="4588778" y="1645795"/>
            <a:ext cx="2441196" cy="369332"/>
          </a:xfrm>
          <a:prstGeom prst="rect">
            <a:avLst/>
          </a:prstGeom>
          <a:noFill/>
        </p:spPr>
        <p:txBody>
          <a:bodyPr wrap="square" rtlCol="0">
            <a:spAutoFit/>
          </a:bodyPr>
          <a:lstStyle/>
          <a:p>
            <a:r>
              <a:rPr lang="en-US" dirty="0"/>
              <a:t>Data in Access DB</a:t>
            </a:r>
          </a:p>
        </p:txBody>
      </p:sp>
    </p:spTree>
    <p:extLst>
      <p:ext uri="{BB962C8B-B14F-4D97-AF65-F5344CB8AC3E}">
        <p14:creationId xmlns:p14="http://schemas.microsoft.com/office/powerpoint/2010/main" val="8034929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BBE4EF-0ABE-053D-D676-C368D42DBE3A}"/>
              </a:ext>
            </a:extLst>
          </p:cNvPr>
          <p:cNvPicPr>
            <a:picLocks noChangeAspect="1"/>
          </p:cNvPicPr>
          <p:nvPr/>
        </p:nvPicPr>
        <p:blipFill>
          <a:blip r:embed="rId2"/>
          <a:stretch>
            <a:fillRect/>
          </a:stretch>
        </p:blipFill>
        <p:spPr>
          <a:xfrm>
            <a:off x="4446952" y="2904274"/>
            <a:ext cx="3409950" cy="3257550"/>
          </a:xfrm>
          <a:prstGeom prst="rect">
            <a:avLst/>
          </a:prstGeom>
        </p:spPr>
      </p:pic>
      <p:sp>
        <p:nvSpPr>
          <p:cNvPr id="6" name="TextBox 5">
            <a:extLst>
              <a:ext uri="{FF2B5EF4-FFF2-40B4-BE49-F238E27FC236}">
                <a16:creationId xmlns:a16="http://schemas.microsoft.com/office/drawing/2014/main" id="{6848519D-58B2-6F27-A1DA-AA30B84256FB}"/>
              </a:ext>
            </a:extLst>
          </p:cNvPr>
          <p:cNvSpPr txBox="1"/>
          <p:nvPr/>
        </p:nvSpPr>
        <p:spPr>
          <a:xfrm>
            <a:off x="3244443" y="696176"/>
            <a:ext cx="6102990" cy="769441"/>
          </a:xfrm>
          <a:prstGeom prst="rect">
            <a:avLst/>
          </a:prstGeom>
          <a:noFill/>
        </p:spPr>
        <p:txBody>
          <a:bodyPr wrap="square">
            <a:spAutoFit/>
          </a:bodyPr>
          <a:lstStyle/>
          <a:p>
            <a:r>
              <a:rPr lang="en-US" altLang="zh-CN" sz="4400" dirty="0">
                <a:solidFill>
                  <a:srgbClr val="FFC000"/>
                </a:solidFill>
              </a:rPr>
              <a:t>Financial analysis </a:t>
            </a:r>
            <a:r>
              <a:rPr lang="zh-CN" altLang="en-US" sz="4400" dirty="0">
                <a:solidFill>
                  <a:srgbClr val="FFC000"/>
                </a:solidFill>
              </a:rPr>
              <a:t>项目</a:t>
            </a:r>
            <a:endParaRPr lang="en-US" sz="4400" dirty="0">
              <a:solidFill>
                <a:srgbClr val="FFC000"/>
              </a:solidFill>
            </a:endParaRPr>
          </a:p>
        </p:txBody>
      </p:sp>
      <p:sp>
        <p:nvSpPr>
          <p:cNvPr id="7" name="TextBox 6">
            <a:extLst>
              <a:ext uri="{FF2B5EF4-FFF2-40B4-BE49-F238E27FC236}">
                <a16:creationId xmlns:a16="http://schemas.microsoft.com/office/drawing/2014/main" id="{21F9E37D-A13C-EBF0-BB8B-620296B3B59F}"/>
              </a:ext>
            </a:extLst>
          </p:cNvPr>
          <p:cNvSpPr txBox="1"/>
          <p:nvPr/>
        </p:nvSpPr>
        <p:spPr>
          <a:xfrm>
            <a:off x="4391025" y="1856423"/>
            <a:ext cx="3624044" cy="369332"/>
          </a:xfrm>
          <a:prstGeom prst="rect">
            <a:avLst/>
          </a:prstGeom>
          <a:noFill/>
        </p:spPr>
        <p:txBody>
          <a:bodyPr wrap="square" rtlCol="0">
            <a:spAutoFit/>
          </a:bodyPr>
          <a:lstStyle/>
          <a:p>
            <a:pPr algn="ctr"/>
            <a:r>
              <a:rPr lang="en-US" dirty="0"/>
              <a:t>Data in POWER BI</a:t>
            </a:r>
          </a:p>
        </p:txBody>
      </p:sp>
    </p:spTree>
    <p:extLst>
      <p:ext uri="{BB962C8B-B14F-4D97-AF65-F5344CB8AC3E}">
        <p14:creationId xmlns:p14="http://schemas.microsoft.com/office/powerpoint/2010/main" val="16937587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576AE-EF91-A00A-C391-A45393A63AB2}"/>
              </a:ext>
            </a:extLst>
          </p:cNvPr>
          <p:cNvPicPr>
            <a:picLocks noChangeAspect="1"/>
          </p:cNvPicPr>
          <p:nvPr/>
        </p:nvPicPr>
        <p:blipFill>
          <a:blip r:embed="rId2"/>
          <a:stretch>
            <a:fillRect/>
          </a:stretch>
        </p:blipFill>
        <p:spPr>
          <a:xfrm>
            <a:off x="1896191" y="1611929"/>
            <a:ext cx="8511912" cy="4820643"/>
          </a:xfrm>
          <a:prstGeom prst="rect">
            <a:avLst/>
          </a:prstGeom>
        </p:spPr>
      </p:pic>
      <p:sp>
        <p:nvSpPr>
          <p:cNvPr id="6" name="TextBox 5">
            <a:extLst>
              <a:ext uri="{FF2B5EF4-FFF2-40B4-BE49-F238E27FC236}">
                <a16:creationId xmlns:a16="http://schemas.microsoft.com/office/drawing/2014/main" id="{4D7E10FE-A71E-45C0-FCDE-22AF04B9BD5E}"/>
              </a:ext>
            </a:extLst>
          </p:cNvPr>
          <p:cNvSpPr txBox="1"/>
          <p:nvPr/>
        </p:nvSpPr>
        <p:spPr>
          <a:xfrm>
            <a:off x="3244443" y="494841"/>
            <a:ext cx="6102990" cy="769441"/>
          </a:xfrm>
          <a:prstGeom prst="rect">
            <a:avLst/>
          </a:prstGeom>
          <a:noFill/>
        </p:spPr>
        <p:txBody>
          <a:bodyPr wrap="square">
            <a:spAutoFit/>
          </a:bodyPr>
          <a:lstStyle/>
          <a:p>
            <a:r>
              <a:rPr lang="en-US" altLang="zh-CN" sz="4400" dirty="0">
                <a:solidFill>
                  <a:srgbClr val="FFC000"/>
                </a:solidFill>
              </a:rPr>
              <a:t>Financial analysis </a:t>
            </a:r>
            <a:r>
              <a:rPr lang="zh-CN" altLang="en-US" sz="4400" dirty="0">
                <a:solidFill>
                  <a:srgbClr val="FFC000"/>
                </a:solidFill>
              </a:rPr>
              <a:t>项目</a:t>
            </a:r>
            <a:endParaRPr lang="en-US" sz="4400" dirty="0">
              <a:solidFill>
                <a:srgbClr val="FFC000"/>
              </a:solidFill>
            </a:endParaRPr>
          </a:p>
        </p:txBody>
      </p:sp>
    </p:spTree>
    <p:extLst>
      <p:ext uri="{BB962C8B-B14F-4D97-AF65-F5344CB8AC3E}">
        <p14:creationId xmlns:p14="http://schemas.microsoft.com/office/powerpoint/2010/main" val="42702573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C3D08-0D5C-BF8A-6186-A40673624B2B}"/>
              </a:ext>
            </a:extLst>
          </p:cNvPr>
          <p:cNvPicPr>
            <a:picLocks noChangeAspect="1"/>
          </p:cNvPicPr>
          <p:nvPr/>
        </p:nvPicPr>
        <p:blipFill>
          <a:blip r:embed="rId2"/>
          <a:stretch>
            <a:fillRect/>
          </a:stretch>
        </p:blipFill>
        <p:spPr>
          <a:xfrm>
            <a:off x="1580461" y="1623776"/>
            <a:ext cx="9609056" cy="5076103"/>
          </a:xfrm>
          <a:prstGeom prst="rect">
            <a:avLst/>
          </a:prstGeom>
        </p:spPr>
      </p:pic>
      <p:sp>
        <p:nvSpPr>
          <p:cNvPr id="6" name="TextBox 5">
            <a:extLst>
              <a:ext uri="{FF2B5EF4-FFF2-40B4-BE49-F238E27FC236}">
                <a16:creationId xmlns:a16="http://schemas.microsoft.com/office/drawing/2014/main" id="{680115DF-7788-D38F-0148-E35FC6C09636}"/>
              </a:ext>
            </a:extLst>
          </p:cNvPr>
          <p:cNvSpPr txBox="1"/>
          <p:nvPr/>
        </p:nvSpPr>
        <p:spPr>
          <a:xfrm>
            <a:off x="3244443" y="320183"/>
            <a:ext cx="6102990" cy="769441"/>
          </a:xfrm>
          <a:prstGeom prst="rect">
            <a:avLst/>
          </a:prstGeom>
          <a:noFill/>
        </p:spPr>
        <p:txBody>
          <a:bodyPr wrap="square">
            <a:spAutoFit/>
          </a:bodyPr>
          <a:lstStyle/>
          <a:p>
            <a:r>
              <a:rPr lang="en-US" altLang="zh-CN" sz="4400" dirty="0">
                <a:solidFill>
                  <a:srgbClr val="FFC000"/>
                </a:solidFill>
              </a:rPr>
              <a:t>Financial analysis </a:t>
            </a:r>
            <a:r>
              <a:rPr lang="zh-CN" altLang="en-US" sz="4400" dirty="0">
                <a:solidFill>
                  <a:srgbClr val="FFC000"/>
                </a:solidFill>
              </a:rPr>
              <a:t>项目</a:t>
            </a:r>
            <a:endParaRPr lang="en-US" sz="4400" dirty="0">
              <a:solidFill>
                <a:srgbClr val="FFC000"/>
              </a:solidFill>
            </a:endParaRPr>
          </a:p>
        </p:txBody>
      </p:sp>
    </p:spTree>
    <p:extLst>
      <p:ext uri="{BB962C8B-B14F-4D97-AF65-F5344CB8AC3E}">
        <p14:creationId xmlns:p14="http://schemas.microsoft.com/office/powerpoint/2010/main" val="863221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0115DF-7788-D38F-0148-E35FC6C09636}"/>
              </a:ext>
            </a:extLst>
          </p:cNvPr>
          <p:cNvSpPr txBox="1"/>
          <p:nvPr/>
        </p:nvSpPr>
        <p:spPr>
          <a:xfrm>
            <a:off x="3244443" y="320183"/>
            <a:ext cx="6102990" cy="769441"/>
          </a:xfrm>
          <a:prstGeom prst="rect">
            <a:avLst/>
          </a:prstGeom>
          <a:noFill/>
        </p:spPr>
        <p:txBody>
          <a:bodyPr wrap="square">
            <a:spAutoFit/>
          </a:bodyPr>
          <a:lstStyle/>
          <a:p>
            <a:r>
              <a:rPr lang="en-US" altLang="zh-CN" sz="4400" dirty="0">
                <a:solidFill>
                  <a:srgbClr val="FFC000"/>
                </a:solidFill>
              </a:rPr>
              <a:t>Financial analysis </a:t>
            </a:r>
            <a:r>
              <a:rPr lang="zh-CN" altLang="en-US" sz="4400" dirty="0">
                <a:solidFill>
                  <a:srgbClr val="FFC000"/>
                </a:solidFill>
              </a:rPr>
              <a:t>项目</a:t>
            </a:r>
            <a:endParaRPr lang="en-US" sz="4400" dirty="0">
              <a:solidFill>
                <a:srgbClr val="FFC000"/>
              </a:solidFill>
            </a:endParaRPr>
          </a:p>
        </p:txBody>
      </p:sp>
      <p:pic>
        <p:nvPicPr>
          <p:cNvPr id="3" name="Picture 2">
            <a:extLst>
              <a:ext uri="{FF2B5EF4-FFF2-40B4-BE49-F238E27FC236}">
                <a16:creationId xmlns:a16="http://schemas.microsoft.com/office/drawing/2014/main" id="{FAD07500-2837-993C-58AE-5D034B2F0137}"/>
              </a:ext>
            </a:extLst>
          </p:cNvPr>
          <p:cNvPicPr>
            <a:picLocks noChangeAspect="1"/>
          </p:cNvPicPr>
          <p:nvPr/>
        </p:nvPicPr>
        <p:blipFill>
          <a:blip r:embed="rId2"/>
          <a:stretch>
            <a:fillRect/>
          </a:stretch>
        </p:blipFill>
        <p:spPr>
          <a:xfrm>
            <a:off x="2186311" y="1687615"/>
            <a:ext cx="8219253" cy="4262760"/>
          </a:xfrm>
          <a:prstGeom prst="rect">
            <a:avLst/>
          </a:prstGeom>
        </p:spPr>
      </p:pic>
    </p:spTree>
    <p:extLst>
      <p:ext uri="{BB962C8B-B14F-4D97-AF65-F5344CB8AC3E}">
        <p14:creationId xmlns:p14="http://schemas.microsoft.com/office/powerpoint/2010/main" val="2805235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21EB5B-CDF0-BD19-6F2B-D7D50088DF3C}"/>
              </a:ext>
            </a:extLst>
          </p:cNvPr>
          <p:cNvSpPr txBox="1"/>
          <p:nvPr/>
        </p:nvSpPr>
        <p:spPr>
          <a:xfrm>
            <a:off x="4830618" y="646545"/>
            <a:ext cx="3519055" cy="369332"/>
          </a:xfrm>
          <a:prstGeom prst="rect">
            <a:avLst/>
          </a:prstGeom>
          <a:noFill/>
        </p:spPr>
        <p:txBody>
          <a:bodyPr wrap="square" rtlCol="0">
            <a:spAutoFit/>
          </a:bodyPr>
          <a:lstStyle/>
          <a:p>
            <a:pPr algn="ctr"/>
            <a:r>
              <a:rPr lang="en-US" dirty="0"/>
              <a:t>Income Statement</a:t>
            </a:r>
          </a:p>
        </p:txBody>
      </p:sp>
      <p:sp>
        <p:nvSpPr>
          <p:cNvPr id="11" name="TextBox 10">
            <a:extLst>
              <a:ext uri="{FF2B5EF4-FFF2-40B4-BE49-F238E27FC236}">
                <a16:creationId xmlns:a16="http://schemas.microsoft.com/office/drawing/2014/main" id="{FC36D02A-622E-06CF-F82D-C4DFDFB57424}"/>
              </a:ext>
            </a:extLst>
          </p:cNvPr>
          <p:cNvSpPr txBox="1"/>
          <p:nvPr/>
        </p:nvSpPr>
        <p:spPr>
          <a:xfrm>
            <a:off x="3836125" y="1601432"/>
            <a:ext cx="6104708" cy="2862322"/>
          </a:xfrm>
          <a:prstGeom prst="rect">
            <a:avLst/>
          </a:prstGeom>
          <a:noFill/>
        </p:spPr>
        <p:txBody>
          <a:bodyPr wrap="square">
            <a:spAutoFit/>
          </a:bodyPr>
          <a:lstStyle/>
          <a:p>
            <a:pPr marL="285750" indent="-285750">
              <a:buFont typeface="Arial" panose="020B0604020202020204" pitchFamily="34" charset="0"/>
              <a:buChar char="•"/>
            </a:pPr>
            <a:r>
              <a:rPr lang="en-US" dirty="0"/>
              <a:t>An income statement is one of the three (along with balance sheet and statement of cash flows) major financial statements that reports a company's financial performance over a specific accounting period.</a:t>
            </a:r>
          </a:p>
          <a:p>
            <a:pPr marL="285750" indent="-285750">
              <a:buFont typeface="Arial" panose="020B0604020202020204" pitchFamily="34" charset="0"/>
              <a:buChar char="•"/>
            </a:pPr>
            <a:r>
              <a:rPr lang="en-US" dirty="0"/>
              <a:t>Net Income = (Total Revenue + Gains) – (Total Expenses + Losses)</a:t>
            </a:r>
          </a:p>
          <a:p>
            <a:pPr marL="285750" indent="-285750">
              <a:buFont typeface="Arial" panose="020B0604020202020204" pitchFamily="34" charset="0"/>
              <a:buChar char="•"/>
            </a:pPr>
            <a:r>
              <a:rPr lang="en-US" dirty="0"/>
              <a:t>An income statement provides valuable insights into a company’s operations, the efficiency of its management, under-performing sectors and its performance relative to industry peers.</a:t>
            </a:r>
          </a:p>
        </p:txBody>
      </p:sp>
    </p:spTree>
    <p:extLst>
      <p:ext uri="{BB962C8B-B14F-4D97-AF65-F5344CB8AC3E}">
        <p14:creationId xmlns:p14="http://schemas.microsoft.com/office/powerpoint/2010/main" val="3148428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97FC8C-3B8C-4464-A128-B14DBAB2AA0C}"/>
              </a:ext>
            </a:extLst>
          </p:cNvPr>
          <p:cNvPicPr>
            <a:picLocks noChangeAspect="1"/>
          </p:cNvPicPr>
          <p:nvPr/>
        </p:nvPicPr>
        <p:blipFill>
          <a:blip r:embed="rId2"/>
          <a:stretch>
            <a:fillRect/>
          </a:stretch>
        </p:blipFill>
        <p:spPr>
          <a:xfrm>
            <a:off x="5204861" y="1973866"/>
            <a:ext cx="6056921" cy="3356383"/>
          </a:xfrm>
          <a:prstGeom prst="rect">
            <a:avLst/>
          </a:prstGeom>
        </p:spPr>
      </p:pic>
      <p:sp>
        <p:nvSpPr>
          <p:cNvPr id="2" name="Title 1">
            <a:extLst>
              <a:ext uri="{FF2B5EF4-FFF2-40B4-BE49-F238E27FC236}">
                <a16:creationId xmlns:a16="http://schemas.microsoft.com/office/drawing/2014/main" id="{1A28FDC2-05C3-4812-A79E-971B16265165}"/>
              </a:ext>
            </a:extLst>
          </p:cNvPr>
          <p:cNvSpPr>
            <a:spLocks noGrp="1"/>
          </p:cNvSpPr>
          <p:nvPr>
            <p:ph type="ctrTitle"/>
          </p:nvPr>
        </p:nvSpPr>
        <p:spPr>
          <a:xfrm>
            <a:off x="1775713" y="222722"/>
            <a:ext cx="8791575" cy="775568"/>
          </a:xfrm>
        </p:spPr>
        <p:txBody>
          <a:bodyPr/>
          <a:lstStyle/>
          <a:p>
            <a:pPr algn="ctr"/>
            <a:r>
              <a:rPr lang="en-US" dirty="0"/>
              <a:t>Power BI</a:t>
            </a:r>
          </a:p>
        </p:txBody>
      </p:sp>
      <p:sp>
        <p:nvSpPr>
          <p:cNvPr id="3" name="Subtitle 2">
            <a:extLst>
              <a:ext uri="{FF2B5EF4-FFF2-40B4-BE49-F238E27FC236}">
                <a16:creationId xmlns:a16="http://schemas.microsoft.com/office/drawing/2014/main" id="{2F028B93-650E-47A5-AD97-DC2049184829}"/>
              </a:ext>
            </a:extLst>
          </p:cNvPr>
          <p:cNvSpPr>
            <a:spLocks noGrp="1"/>
          </p:cNvSpPr>
          <p:nvPr>
            <p:ph type="subTitle" idx="1"/>
          </p:nvPr>
        </p:nvSpPr>
        <p:spPr>
          <a:xfrm>
            <a:off x="4420998" y="1340141"/>
            <a:ext cx="3621246" cy="463492"/>
          </a:xfrm>
        </p:spPr>
        <p:txBody>
          <a:bodyPr/>
          <a:lstStyle/>
          <a:p>
            <a:pPr algn="ctr"/>
            <a:r>
              <a:rPr lang="en-US" b="1" i="0" dirty="0">
                <a:solidFill>
                  <a:schemeClr val="tx1"/>
                </a:solidFill>
                <a:effectLst/>
                <a:latin typeface="Segoe UI" panose="020B0502040204020203" pitchFamily="34" charset="0"/>
              </a:rPr>
              <a:t>Get data</a:t>
            </a:r>
          </a:p>
          <a:p>
            <a:endParaRPr lang="en-US" dirty="0">
              <a:solidFill>
                <a:schemeClr val="tx1"/>
              </a:solidFill>
            </a:endParaRPr>
          </a:p>
        </p:txBody>
      </p:sp>
      <p:sp>
        <p:nvSpPr>
          <p:cNvPr id="6" name="TextBox 5">
            <a:extLst>
              <a:ext uri="{FF2B5EF4-FFF2-40B4-BE49-F238E27FC236}">
                <a16:creationId xmlns:a16="http://schemas.microsoft.com/office/drawing/2014/main" id="{1C34A5CA-0DC9-4EDF-B04F-F06F081AF73E}"/>
              </a:ext>
            </a:extLst>
          </p:cNvPr>
          <p:cNvSpPr txBox="1"/>
          <p:nvPr/>
        </p:nvSpPr>
        <p:spPr>
          <a:xfrm>
            <a:off x="1157682" y="3105834"/>
            <a:ext cx="3112314" cy="646331"/>
          </a:xfrm>
          <a:prstGeom prst="rect">
            <a:avLst/>
          </a:prstGeom>
          <a:noFill/>
        </p:spPr>
        <p:txBody>
          <a:bodyPr wrap="square" rtlCol="0">
            <a:spAutoFit/>
          </a:bodyPr>
          <a:lstStyle/>
          <a:p>
            <a:pPr marL="342900" indent="-342900">
              <a:buFont typeface="+mj-lt"/>
              <a:buAutoNum type="arabicPeriod"/>
            </a:pPr>
            <a:r>
              <a:rPr lang="en-US" sz="1200" dirty="0"/>
              <a:t>Go to “C:\</a:t>
            </a:r>
            <a:r>
              <a:rPr lang="en-US" sz="1200" dirty="0" err="1"/>
              <a:t>Business_Data_Analysis</a:t>
            </a:r>
            <a:r>
              <a:rPr lang="en-US" sz="1200" dirty="0"/>
              <a:t>\data”</a:t>
            </a:r>
          </a:p>
          <a:p>
            <a:pPr marL="342900" indent="-342900">
              <a:buFont typeface="+mj-lt"/>
              <a:buAutoNum type="arabicPeriod"/>
            </a:pPr>
            <a:r>
              <a:rPr lang="en-US" sz="1200" dirty="0"/>
              <a:t>Select  “</a:t>
            </a:r>
            <a:r>
              <a:rPr lang="en-US" sz="1200" dirty="0" err="1"/>
              <a:t>AdventureWorks</a:t>
            </a:r>
            <a:r>
              <a:rPr lang="en-US" sz="1200" dirty="0"/>
              <a:t> Sales”</a:t>
            </a:r>
          </a:p>
          <a:p>
            <a:pPr marL="342900" indent="-342900">
              <a:buFont typeface="+mj-lt"/>
              <a:buAutoNum type="arabicPeriod"/>
            </a:pPr>
            <a:r>
              <a:rPr lang="en-US" sz="1200" dirty="0"/>
              <a:t>Click “Open”</a:t>
            </a:r>
          </a:p>
        </p:txBody>
      </p:sp>
      <p:cxnSp>
        <p:nvCxnSpPr>
          <p:cNvPr id="9" name="Straight Arrow Connector 8">
            <a:extLst>
              <a:ext uri="{FF2B5EF4-FFF2-40B4-BE49-F238E27FC236}">
                <a16:creationId xmlns:a16="http://schemas.microsoft.com/office/drawing/2014/main" id="{D4139AC7-905C-4F82-90A5-99B12D149EEB}"/>
              </a:ext>
            </a:extLst>
          </p:cNvPr>
          <p:cNvCxnSpPr>
            <a:cxnSpLocks/>
          </p:cNvCxnSpPr>
          <p:nvPr/>
        </p:nvCxnSpPr>
        <p:spPr>
          <a:xfrm flipV="1">
            <a:off x="3556932" y="2315361"/>
            <a:ext cx="2539068" cy="8535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a:extLst>
              <a:ext uri="{FF2B5EF4-FFF2-40B4-BE49-F238E27FC236}">
                <a16:creationId xmlns:a16="http://schemas.microsoft.com/office/drawing/2014/main" id="{E27B8D85-D131-4CED-962B-06F8F54BF610}"/>
              </a:ext>
            </a:extLst>
          </p:cNvPr>
          <p:cNvCxnSpPr>
            <a:cxnSpLocks/>
          </p:cNvCxnSpPr>
          <p:nvPr/>
        </p:nvCxnSpPr>
        <p:spPr>
          <a:xfrm flipV="1">
            <a:off x="3632433" y="2910980"/>
            <a:ext cx="3590488" cy="5623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B45E2525-FE91-4232-A272-A1C90148398E}"/>
              </a:ext>
            </a:extLst>
          </p:cNvPr>
          <p:cNvCxnSpPr>
            <a:cxnSpLocks/>
          </p:cNvCxnSpPr>
          <p:nvPr/>
        </p:nvCxnSpPr>
        <p:spPr>
          <a:xfrm>
            <a:off x="2474752" y="3709875"/>
            <a:ext cx="7617204" cy="149139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871954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56FE5D-58C4-F7A6-F384-977AB381D9FE}"/>
              </a:ext>
            </a:extLst>
          </p:cNvPr>
          <p:cNvPicPr>
            <a:picLocks noChangeAspect="1"/>
          </p:cNvPicPr>
          <p:nvPr/>
        </p:nvPicPr>
        <p:blipFill rotWithShape="1">
          <a:blip r:embed="rId2"/>
          <a:srcRect r="940" b="8822"/>
          <a:stretch/>
        </p:blipFill>
        <p:spPr>
          <a:xfrm>
            <a:off x="3600087" y="1461944"/>
            <a:ext cx="6227404" cy="4985039"/>
          </a:xfrm>
          <a:prstGeom prst="rect">
            <a:avLst/>
          </a:prstGeom>
        </p:spPr>
      </p:pic>
      <p:sp>
        <p:nvSpPr>
          <p:cNvPr id="7" name="TextBox 6">
            <a:extLst>
              <a:ext uri="{FF2B5EF4-FFF2-40B4-BE49-F238E27FC236}">
                <a16:creationId xmlns:a16="http://schemas.microsoft.com/office/drawing/2014/main" id="{7D21EB5B-CDF0-BD19-6F2B-D7D50088DF3C}"/>
              </a:ext>
            </a:extLst>
          </p:cNvPr>
          <p:cNvSpPr txBox="1"/>
          <p:nvPr/>
        </p:nvSpPr>
        <p:spPr>
          <a:xfrm>
            <a:off x="4830618" y="646545"/>
            <a:ext cx="3519055" cy="369332"/>
          </a:xfrm>
          <a:prstGeom prst="rect">
            <a:avLst/>
          </a:prstGeom>
          <a:noFill/>
        </p:spPr>
        <p:txBody>
          <a:bodyPr wrap="square" rtlCol="0">
            <a:spAutoFit/>
          </a:bodyPr>
          <a:lstStyle/>
          <a:p>
            <a:pPr algn="ctr"/>
            <a:r>
              <a:rPr lang="en-US" dirty="0"/>
              <a:t>Income Statement</a:t>
            </a:r>
          </a:p>
        </p:txBody>
      </p:sp>
    </p:spTree>
    <p:extLst>
      <p:ext uri="{BB962C8B-B14F-4D97-AF65-F5344CB8AC3E}">
        <p14:creationId xmlns:p14="http://schemas.microsoft.com/office/powerpoint/2010/main" val="19182343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21EB5B-CDF0-BD19-6F2B-D7D50088DF3C}"/>
              </a:ext>
            </a:extLst>
          </p:cNvPr>
          <p:cNvSpPr txBox="1"/>
          <p:nvPr/>
        </p:nvSpPr>
        <p:spPr>
          <a:xfrm>
            <a:off x="4764644" y="1021541"/>
            <a:ext cx="3519055" cy="369332"/>
          </a:xfrm>
          <a:prstGeom prst="rect">
            <a:avLst/>
          </a:prstGeom>
          <a:noFill/>
        </p:spPr>
        <p:txBody>
          <a:bodyPr wrap="square" rtlCol="0">
            <a:spAutoFit/>
          </a:bodyPr>
          <a:lstStyle/>
          <a:p>
            <a:pPr algn="ctr"/>
            <a:r>
              <a:rPr lang="en-US" dirty="0"/>
              <a:t>B</a:t>
            </a:r>
            <a:r>
              <a:rPr lang="en-US" altLang="zh-CN" dirty="0"/>
              <a:t>alance Sheet</a:t>
            </a:r>
            <a:endParaRPr lang="en-US" dirty="0"/>
          </a:p>
        </p:txBody>
      </p:sp>
      <p:sp>
        <p:nvSpPr>
          <p:cNvPr id="5" name="TextBox 4">
            <a:extLst>
              <a:ext uri="{FF2B5EF4-FFF2-40B4-BE49-F238E27FC236}">
                <a16:creationId xmlns:a16="http://schemas.microsoft.com/office/drawing/2014/main" id="{7A6ED989-56D1-350C-8531-FBE3F92C046D}"/>
              </a:ext>
            </a:extLst>
          </p:cNvPr>
          <p:cNvSpPr txBox="1"/>
          <p:nvPr/>
        </p:nvSpPr>
        <p:spPr>
          <a:xfrm>
            <a:off x="3104605" y="2136338"/>
            <a:ext cx="7093132" cy="2585323"/>
          </a:xfrm>
          <a:prstGeom prst="rect">
            <a:avLst/>
          </a:prstGeom>
          <a:noFill/>
        </p:spPr>
        <p:txBody>
          <a:bodyPr wrap="square">
            <a:spAutoFit/>
          </a:bodyPr>
          <a:lstStyle/>
          <a:p>
            <a:pPr marL="285750" indent="-285750">
              <a:buFont typeface="Arial" panose="020B0604020202020204" pitchFamily="34" charset="0"/>
              <a:buChar char="•"/>
            </a:pPr>
            <a:r>
              <a:rPr lang="en-US" dirty="0"/>
              <a:t>A balance sheet is a financial statement that reports a company's assets, liabilities, and shareholder equity.</a:t>
            </a:r>
          </a:p>
          <a:p>
            <a:pPr marL="285750" indent="-285750">
              <a:buFont typeface="Arial" panose="020B0604020202020204" pitchFamily="34" charset="0"/>
              <a:buChar char="•"/>
            </a:pPr>
            <a:r>
              <a:rPr lang="en-US" dirty="0"/>
              <a:t>The balance sheet is one of the three core financial statements that are used to evaluate a business.</a:t>
            </a:r>
          </a:p>
          <a:p>
            <a:pPr marL="285750" indent="-285750">
              <a:buFont typeface="Arial" panose="020B0604020202020204" pitchFamily="34" charset="0"/>
              <a:buChar char="•"/>
            </a:pPr>
            <a:r>
              <a:rPr lang="en-US" dirty="0"/>
              <a:t>It provides a snapshot of a company's finances (what it owns and owes) as of the date of publication.</a:t>
            </a:r>
          </a:p>
          <a:p>
            <a:pPr marL="285750" indent="-285750">
              <a:buFont typeface="Arial" panose="020B0604020202020204" pitchFamily="34" charset="0"/>
              <a:buChar char="•"/>
            </a:pPr>
            <a:r>
              <a:rPr lang="en-US" dirty="0"/>
              <a:t>The balance sheet adheres to an equation that equates assets with the sum of liabilities and shareholder equity.</a:t>
            </a:r>
          </a:p>
          <a:p>
            <a:pPr marL="285750" indent="-285750">
              <a:buFont typeface="Arial" panose="020B0604020202020204" pitchFamily="34" charset="0"/>
              <a:buChar char="•"/>
            </a:pPr>
            <a:r>
              <a:rPr lang="en-US" dirty="0"/>
              <a:t>Fundamental analysts use balance sheets to calculate financial ratios.</a:t>
            </a:r>
          </a:p>
        </p:txBody>
      </p:sp>
    </p:spTree>
    <p:extLst>
      <p:ext uri="{BB962C8B-B14F-4D97-AF65-F5344CB8AC3E}">
        <p14:creationId xmlns:p14="http://schemas.microsoft.com/office/powerpoint/2010/main" val="890343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21EB5B-CDF0-BD19-6F2B-D7D50088DF3C}"/>
              </a:ext>
            </a:extLst>
          </p:cNvPr>
          <p:cNvSpPr txBox="1"/>
          <p:nvPr/>
        </p:nvSpPr>
        <p:spPr>
          <a:xfrm>
            <a:off x="4830618" y="646545"/>
            <a:ext cx="3519055" cy="369332"/>
          </a:xfrm>
          <a:prstGeom prst="rect">
            <a:avLst/>
          </a:prstGeom>
          <a:noFill/>
        </p:spPr>
        <p:txBody>
          <a:bodyPr wrap="square" rtlCol="0">
            <a:spAutoFit/>
          </a:bodyPr>
          <a:lstStyle/>
          <a:p>
            <a:pPr algn="ctr"/>
            <a:r>
              <a:rPr lang="en-US" dirty="0"/>
              <a:t>B</a:t>
            </a:r>
            <a:r>
              <a:rPr lang="en-US" altLang="zh-CN" dirty="0"/>
              <a:t>alance Sheet</a:t>
            </a:r>
            <a:endParaRPr lang="en-US" dirty="0"/>
          </a:p>
        </p:txBody>
      </p:sp>
      <p:pic>
        <p:nvPicPr>
          <p:cNvPr id="3" name="Picture 2">
            <a:extLst>
              <a:ext uri="{FF2B5EF4-FFF2-40B4-BE49-F238E27FC236}">
                <a16:creationId xmlns:a16="http://schemas.microsoft.com/office/drawing/2014/main" id="{B4507D0B-C150-C385-584B-56A0B7B57CCE}"/>
              </a:ext>
            </a:extLst>
          </p:cNvPr>
          <p:cNvPicPr>
            <a:picLocks noChangeAspect="1"/>
          </p:cNvPicPr>
          <p:nvPr/>
        </p:nvPicPr>
        <p:blipFill>
          <a:blip r:embed="rId2"/>
          <a:stretch>
            <a:fillRect/>
          </a:stretch>
        </p:blipFill>
        <p:spPr>
          <a:xfrm>
            <a:off x="4102677" y="1648295"/>
            <a:ext cx="4974935" cy="4480069"/>
          </a:xfrm>
          <a:prstGeom prst="rect">
            <a:avLst/>
          </a:prstGeom>
        </p:spPr>
      </p:pic>
    </p:spTree>
    <p:extLst>
      <p:ext uri="{BB962C8B-B14F-4D97-AF65-F5344CB8AC3E}">
        <p14:creationId xmlns:p14="http://schemas.microsoft.com/office/powerpoint/2010/main" val="3299837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17360</TotalTime>
  <Words>2086</Words>
  <Application>Microsoft Office PowerPoint</Application>
  <PresentationFormat>Widescreen</PresentationFormat>
  <Paragraphs>415</Paragraphs>
  <Slides>92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Consolas</vt:lpstr>
      <vt:lpstr>Segoe UI</vt:lpstr>
      <vt:lpstr>Tw Cen MT</vt:lpstr>
      <vt:lpstr>Wingdings 3</vt:lpstr>
      <vt:lpstr>Circuit</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 BI</vt:lpstr>
      <vt:lpstr>PowerPoint Presentation</vt:lpstr>
      <vt:lpstr>答案 demo – Financial analysis</vt:lpstr>
      <vt:lpstr>Data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Frank Z</dc:creator>
  <cp:lastModifiedBy>Ziyu Zhu</cp:lastModifiedBy>
  <cp:revision>49</cp:revision>
  <dcterms:created xsi:type="dcterms:W3CDTF">2022-01-23T16:01:13Z</dcterms:created>
  <dcterms:modified xsi:type="dcterms:W3CDTF">2023-10-28T00:59:06Z</dcterms:modified>
</cp:coreProperties>
</file>